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0" r:id="rId1"/>
  </p:sldMasterIdLst>
  <p:notesMasterIdLst>
    <p:notesMasterId r:id="rId31"/>
  </p:notesMasterIdLst>
  <p:sldIdLst>
    <p:sldId id="256" r:id="rId2"/>
    <p:sldId id="558" r:id="rId3"/>
    <p:sldId id="560" r:id="rId4"/>
    <p:sldId id="445" r:id="rId5"/>
    <p:sldId id="446" r:id="rId6"/>
    <p:sldId id="447" r:id="rId7"/>
    <p:sldId id="448" r:id="rId8"/>
    <p:sldId id="449" r:id="rId9"/>
    <p:sldId id="450" r:id="rId10"/>
    <p:sldId id="451" r:id="rId11"/>
    <p:sldId id="452" r:id="rId12"/>
    <p:sldId id="453" r:id="rId13"/>
    <p:sldId id="454" r:id="rId14"/>
    <p:sldId id="455" r:id="rId15"/>
    <p:sldId id="456" r:id="rId16"/>
    <p:sldId id="466" r:id="rId17"/>
    <p:sldId id="467" r:id="rId18"/>
    <p:sldId id="468" r:id="rId19"/>
    <p:sldId id="469" r:id="rId20"/>
    <p:sldId id="470" r:id="rId21"/>
    <p:sldId id="471" r:id="rId22"/>
    <p:sldId id="472" r:id="rId23"/>
    <p:sldId id="473" r:id="rId24"/>
    <p:sldId id="419" r:id="rId25"/>
    <p:sldId id="421" r:id="rId26"/>
    <p:sldId id="429" r:id="rId27"/>
    <p:sldId id="430" r:id="rId28"/>
    <p:sldId id="431" r:id="rId29"/>
    <p:sldId id="565" r:id="rId30"/>
  </p:sldIdLst>
  <p:sldSz cx="9144000" cy="6858000" type="screen4x3"/>
  <p:notesSz cx="7315200" cy="9601200"/>
  <p:defaultTextStyle>
    <a:defPPr>
      <a:defRPr lang="ar-EG"/>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Default Section" id="{50ACAF93-89E1-4E6A-B2EF-B9A9B9CBB539}">
          <p14:sldIdLst>
            <p14:sldId id="256"/>
            <p14:sldId id="558"/>
            <p14:sldId id="560"/>
            <p14:sldId id="445"/>
            <p14:sldId id="446"/>
            <p14:sldId id="447"/>
            <p14:sldId id="448"/>
            <p14:sldId id="449"/>
            <p14:sldId id="450"/>
            <p14:sldId id="451"/>
            <p14:sldId id="452"/>
            <p14:sldId id="453"/>
            <p14:sldId id="454"/>
            <p14:sldId id="455"/>
            <p14:sldId id="456"/>
            <p14:sldId id="466"/>
            <p14:sldId id="467"/>
            <p14:sldId id="468"/>
            <p14:sldId id="469"/>
            <p14:sldId id="470"/>
            <p14:sldId id="471"/>
            <p14:sldId id="472"/>
            <p14:sldId id="473"/>
            <p14:sldId id="419"/>
            <p14:sldId id="421"/>
            <p14:sldId id="429"/>
            <p14:sldId id="430"/>
            <p14:sldId id="431"/>
            <p14:sldId id="5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7E4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94660"/>
  </p:normalViewPr>
  <p:slideViewPr>
    <p:cSldViewPr snapToGrid="0">
      <p:cViewPr varScale="1">
        <p:scale>
          <a:sx n="63" d="100"/>
          <a:sy n="63" d="100"/>
        </p:scale>
        <p:origin x="-168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144963" y="0"/>
            <a:ext cx="3170237" cy="479425"/>
          </a:xfrm>
          <a:prstGeom prst="rect">
            <a:avLst/>
          </a:prstGeom>
        </p:spPr>
        <p:txBody>
          <a:bodyPr vert="horz" lIns="96661" tIns="48331" rIns="96661" bIns="48331" rtlCol="1"/>
          <a:lstStyle>
            <a:lvl1pPr algn="r" rtl="1" fontAlgn="auto">
              <a:spcBef>
                <a:spcPts val="0"/>
              </a:spcBef>
              <a:spcAft>
                <a:spcPts val="0"/>
              </a:spcAft>
              <a:defRPr sz="1300">
                <a:latin typeface="+mn-lt"/>
                <a:cs typeface="+mn-cs"/>
              </a:defRPr>
            </a:lvl1pPr>
          </a:lstStyle>
          <a:p>
            <a:pPr>
              <a:defRPr/>
            </a:pPr>
            <a:endParaRPr lang="ar-EG"/>
          </a:p>
        </p:txBody>
      </p:sp>
      <p:sp>
        <p:nvSpPr>
          <p:cNvPr id="3" name="Date Placeholder 2"/>
          <p:cNvSpPr>
            <a:spLocks noGrp="1"/>
          </p:cNvSpPr>
          <p:nvPr>
            <p:ph type="dt" idx="1"/>
          </p:nvPr>
        </p:nvSpPr>
        <p:spPr>
          <a:xfrm>
            <a:off x="1588" y="0"/>
            <a:ext cx="3170237" cy="479425"/>
          </a:xfrm>
          <a:prstGeom prst="rect">
            <a:avLst/>
          </a:prstGeom>
        </p:spPr>
        <p:txBody>
          <a:bodyPr vert="horz" lIns="96661" tIns="48331" rIns="96661" bIns="48331" rtlCol="1"/>
          <a:lstStyle>
            <a:lvl1pPr algn="l" rtl="1" fontAlgn="auto">
              <a:spcBef>
                <a:spcPts val="0"/>
              </a:spcBef>
              <a:spcAft>
                <a:spcPts val="0"/>
              </a:spcAft>
              <a:defRPr sz="1300">
                <a:latin typeface="+mn-lt"/>
                <a:cs typeface="+mn-cs"/>
              </a:defRPr>
            </a:lvl1pPr>
          </a:lstStyle>
          <a:p>
            <a:pPr>
              <a:defRPr/>
            </a:pPr>
            <a:fld id="{012BF4B7-3839-4418-86CE-AD11D9E124CD}" type="datetimeFigureOut">
              <a:rPr lang="ar-EG"/>
              <a:pPr>
                <a:defRPr/>
              </a:pPr>
              <a:t>29/02/1436</a:t>
            </a:fld>
            <a:endParaRPr lang="ar-EG"/>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1" anchor="ctr"/>
          <a:lstStyle/>
          <a:p>
            <a:pPr lvl="0"/>
            <a:endParaRPr lang="ar-EG"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144963" y="9120188"/>
            <a:ext cx="3170237" cy="479425"/>
          </a:xfrm>
          <a:prstGeom prst="rect">
            <a:avLst/>
          </a:prstGeom>
        </p:spPr>
        <p:txBody>
          <a:bodyPr vert="horz" lIns="96661" tIns="48331" rIns="96661" bIns="48331" rtlCol="1" anchor="b"/>
          <a:lstStyle>
            <a:lvl1pPr algn="r" rtl="1" fontAlgn="auto">
              <a:spcBef>
                <a:spcPts val="0"/>
              </a:spcBef>
              <a:spcAft>
                <a:spcPts val="0"/>
              </a:spcAft>
              <a:defRPr sz="1300">
                <a:latin typeface="+mn-lt"/>
                <a:cs typeface="+mn-cs"/>
              </a:defRPr>
            </a:lvl1pPr>
          </a:lstStyle>
          <a:p>
            <a:pPr>
              <a:defRPr/>
            </a:pPr>
            <a:endParaRPr lang="ar-EG"/>
          </a:p>
        </p:txBody>
      </p:sp>
      <p:sp>
        <p:nvSpPr>
          <p:cNvPr id="7" name="Slide Number Placeholder 6"/>
          <p:cNvSpPr>
            <a:spLocks noGrp="1"/>
          </p:cNvSpPr>
          <p:nvPr>
            <p:ph type="sldNum" sz="quarter" idx="5"/>
          </p:nvPr>
        </p:nvSpPr>
        <p:spPr>
          <a:xfrm>
            <a:off x="1588" y="9120188"/>
            <a:ext cx="3170237" cy="479425"/>
          </a:xfrm>
          <a:prstGeom prst="rect">
            <a:avLst/>
          </a:prstGeom>
        </p:spPr>
        <p:txBody>
          <a:bodyPr vert="horz" lIns="96661" tIns="48331" rIns="96661" bIns="48331" rtlCol="1" anchor="b"/>
          <a:lstStyle>
            <a:lvl1pPr algn="l" rtl="1" fontAlgn="auto">
              <a:spcBef>
                <a:spcPts val="0"/>
              </a:spcBef>
              <a:spcAft>
                <a:spcPts val="0"/>
              </a:spcAft>
              <a:defRPr sz="1300">
                <a:latin typeface="+mn-lt"/>
                <a:cs typeface="+mn-cs"/>
              </a:defRPr>
            </a:lvl1pPr>
          </a:lstStyle>
          <a:p>
            <a:pPr>
              <a:defRPr/>
            </a:pPr>
            <a:fld id="{4CDBC142-2D16-4DDF-97ED-33A4FF13D99D}" type="slidenum">
              <a:rPr lang="ar-EG"/>
              <a:pPr>
                <a:defRPr/>
              </a:pPr>
              <a:t>‹#›</a:t>
            </a:fld>
            <a:endParaRPr lang="ar-EG"/>
          </a:p>
        </p:txBody>
      </p:sp>
    </p:spTree>
    <p:extLst>
      <p:ext uri="{BB962C8B-B14F-4D97-AF65-F5344CB8AC3E}">
        <p14:creationId xmlns:p14="http://schemas.microsoft.com/office/powerpoint/2010/main" val="863687814"/>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CDBC142-2D16-4DDF-97ED-33A4FF13D99D}" type="slidenum">
              <a:rPr lang="ar-EG" smtClean="0"/>
              <a:pPr>
                <a:defRPr/>
              </a:pPr>
              <a:t>1</a:t>
            </a:fld>
            <a:endParaRPr lang="ar-EG"/>
          </a:p>
        </p:txBody>
      </p:sp>
    </p:spTree>
    <p:extLst>
      <p:ext uri="{BB962C8B-B14F-4D97-AF65-F5344CB8AC3E}">
        <p14:creationId xmlns:p14="http://schemas.microsoft.com/office/powerpoint/2010/main" val="3663727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EG" altLang="ar-EG"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b="1">
                <a:solidFill>
                  <a:schemeClr val="tx1"/>
                </a:solidFill>
                <a:latin typeface="Arial" pitchFamily="34" charset="0"/>
              </a:defRPr>
            </a:lvl1pPr>
            <a:lvl2pPr marL="776234" indent="-298552">
              <a:defRPr sz="2100" b="1">
                <a:solidFill>
                  <a:schemeClr val="tx1"/>
                </a:solidFill>
                <a:latin typeface="Arial" pitchFamily="34" charset="0"/>
              </a:defRPr>
            </a:lvl2pPr>
            <a:lvl3pPr marL="1194206" indent="-238841">
              <a:defRPr sz="2100" b="1">
                <a:solidFill>
                  <a:schemeClr val="tx1"/>
                </a:solidFill>
                <a:latin typeface="Arial" pitchFamily="34" charset="0"/>
              </a:defRPr>
            </a:lvl3pPr>
            <a:lvl4pPr marL="1671889" indent="-238841">
              <a:defRPr sz="2100" b="1">
                <a:solidFill>
                  <a:schemeClr val="tx1"/>
                </a:solidFill>
                <a:latin typeface="Arial" pitchFamily="34" charset="0"/>
              </a:defRPr>
            </a:lvl4pPr>
            <a:lvl5pPr marL="2149572" indent="-238841">
              <a:defRPr sz="2100" b="1">
                <a:solidFill>
                  <a:schemeClr val="tx1"/>
                </a:solidFill>
                <a:latin typeface="Arial" pitchFamily="34" charset="0"/>
              </a:defRPr>
            </a:lvl5pPr>
            <a:lvl6pPr marL="2627254" indent="-238841" algn="l" rtl="0" eaLnBrk="0" fontAlgn="base" hangingPunct="0">
              <a:spcBef>
                <a:spcPct val="0"/>
              </a:spcBef>
              <a:spcAft>
                <a:spcPct val="0"/>
              </a:spcAft>
              <a:defRPr sz="2100" b="1">
                <a:solidFill>
                  <a:schemeClr val="tx1"/>
                </a:solidFill>
                <a:latin typeface="Arial" pitchFamily="34" charset="0"/>
              </a:defRPr>
            </a:lvl6pPr>
            <a:lvl7pPr marL="3104937" indent="-238841" algn="l" rtl="0" eaLnBrk="0" fontAlgn="base" hangingPunct="0">
              <a:spcBef>
                <a:spcPct val="0"/>
              </a:spcBef>
              <a:spcAft>
                <a:spcPct val="0"/>
              </a:spcAft>
              <a:defRPr sz="2100" b="1">
                <a:solidFill>
                  <a:schemeClr val="tx1"/>
                </a:solidFill>
                <a:latin typeface="Arial" pitchFamily="34" charset="0"/>
              </a:defRPr>
            </a:lvl7pPr>
            <a:lvl8pPr marL="3582619" indent="-238841" algn="l" rtl="0" eaLnBrk="0" fontAlgn="base" hangingPunct="0">
              <a:spcBef>
                <a:spcPct val="0"/>
              </a:spcBef>
              <a:spcAft>
                <a:spcPct val="0"/>
              </a:spcAft>
              <a:defRPr sz="2100" b="1">
                <a:solidFill>
                  <a:schemeClr val="tx1"/>
                </a:solidFill>
                <a:latin typeface="Arial" pitchFamily="34" charset="0"/>
              </a:defRPr>
            </a:lvl8pPr>
            <a:lvl9pPr marL="4060302" indent="-238841" algn="l" rtl="0" eaLnBrk="0" fontAlgn="base" hangingPunct="0">
              <a:spcBef>
                <a:spcPct val="0"/>
              </a:spcBef>
              <a:spcAft>
                <a:spcPct val="0"/>
              </a:spcAft>
              <a:defRPr sz="2100" b="1">
                <a:solidFill>
                  <a:schemeClr val="tx1"/>
                </a:solidFill>
                <a:latin typeface="Arial" pitchFamily="34" charset="0"/>
              </a:defRPr>
            </a:lvl9pPr>
          </a:lstStyle>
          <a:p>
            <a:fld id="{84141846-95A0-4B2A-BD6D-3F81AFAB8DC9}" type="slidenum">
              <a:rPr lang="en-US" altLang="ar-EG" sz="1300" b="0">
                <a:latin typeface="Times New Roman" pitchFamily="18" charset="0"/>
              </a:rPr>
              <a:pPr/>
              <a:t>25</a:t>
            </a:fld>
            <a:endParaRPr lang="en-US" altLang="ar-EG" sz="1300" b="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b="1">
                <a:solidFill>
                  <a:schemeClr val="tx1"/>
                </a:solidFill>
                <a:latin typeface="Arial" pitchFamily="34" charset="0"/>
              </a:defRPr>
            </a:lvl1pPr>
            <a:lvl2pPr marL="776234" indent="-298552">
              <a:defRPr sz="2100" b="1">
                <a:solidFill>
                  <a:schemeClr val="tx1"/>
                </a:solidFill>
                <a:latin typeface="Arial" pitchFamily="34" charset="0"/>
              </a:defRPr>
            </a:lvl2pPr>
            <a:lvl3pPr marL="1194206" indent="-238841">
              <a:defRPr sz="2100" b="1">
                <a:solidFill>
                  <a:schemeClr val="tx1"/>
                </a:solidFill>
                <a:latin typeface="Arial" pitchFamily="34" charset="0"/>
              </a:defRPr>
            </a:lvl3pPr>
            <a:lvl4pPr marL="1671889" indent="-238841">
              <a:defRPr sz="2100" b="1">
                <a:solidFill>
                  <a:schemeClr val="tx1"/>
                </a:solidFill>
                <a:latin typeface="Arial" pitchFamily="34" charset="0"/>
              </a:defRPr>
            </a:lvl4pPr>
            <a:lvl5pPr marL="2149572" indent="-238841">
              <a:defRPr sz="2100" b="1">
                <a:solidFill>
                  <a:schemeClr val="tx1"/>
                </a:solidFill>
                <a:latin typeface="Arial" pitchFamily="34" charset="0"/>
              </a:defRPr>
            </a:lvl5pPr>
            <a:lvl6pPr marL="2627254" indent="-238841" algn="l" rtl="0" eaLnBrk="0" fontAlgn="base" hangingPunct="0">
              <a:spcBef>
                <a:spcPct val="0"/>
              </a:spcBef>
              <a:spcAft>
                <a:spcPct val="0"/>
              </a:spcAft>
              <a:defRPr sz="2100" b="1">
                <a:solidFill>
                  <a:schemeClr val="tx1"/>
                </a:solidFill>
                <a:latin typeface="Arial" pitchFamily="34" charset="0"/>
              </a:defRPr>
            </a:lvl6pPr>
            <a:lvl7pPr marL="3104937" indent="-238841" algn="l" rtl="0" eaLnBrk="0" fontAlgn="base" hangingPunct="0">
              <a:spcBef>
                <a:spcPct val="0"/>
              </a:spcBef>
              <a:spcAft>
                <a:spcPct val="0"/>
              </a:spcAft>
              <a:defRPr sz="2100" b="1">
                <a:solidFill>
                  <a:schemeClr val="tx1"/>
                </a:solidFill>
                <a:latin typeface="Arial" pitchFamily="34" charset="0"/>
              </a:defRPr>
            </a:lvl7pPr>
            <a:lvl8pPr marL="3582619" indent="-238841" algn="l" rtl="0" eaLnBrk="0" fontAlgn="base" hangingPunct="0">
              <a:spcBef>
                <a:spcPct val="0"/>
              </a:spcBef>
              <a:spcAft>
                <a:spcPct val="0"/>
              </a:spcAft>
              <a:defRPr sz="2100" b="1">
                <a:solidFill>
                  <a:schemeClr val="tx1"/>
                </a:solidFill>
                <a:latin typeface="Arial" pitchFamily="34" charset="0"/>
              </a:defRPr>
            </a:lvl8pPr>
            <a:lvl9pPr marL="4060302" indent="-238841" algn="l" rtl="0" eaLnBrk="0" fontAlgn="base" hangingPunct="0">
              <a:spcBef>
                <a:spcPct val="0"/>
              </a:spcBef>
              <a:spcAft>
                <a:spcPct val="0"/>
              </a:spcAft>
              <a:defRPr sz="2100" b="1">
                <a:solidFill>
                  <a:schemeClr val="tx1"/>
                </a:solidFill>
                <a:latin typeface="Arial" pitchFamily="34" charset="0"/>
              </a:defRPr>
            </a:lvl9pPr>
          </a:lstStyle>
          <a:p>
            <a:fld id="{F6E142E1-1F6B-4B18-8476-3311B56E682D}" type="slidenum">
              <a:rPr lang="en-US" altLang="ar-EG" sz="1300" b="0">
                <a:latin typeface="Times New Roman" pitchFamily="18" charset="0"/>
              </a:rPr>
              <a:pPr/>
              <a:t>26</a:t>
            </a:fld>
            <a:endParaRPr lang="en-US" altLang="ar-EG" sz="1300" b="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732019" y="4562308"/>
            <a:ext cx="5851162" cy="43190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EG" altLang="ar-E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b="1">
                <a:solidFill>
                  <a:schemeClr val="tx1"/>
                </a:solidFill>
                <a:latin typeface="Arial" pitchFamily="34" charset="0"/>
              </a:defRPr>
            </a:lvl1pPr>
            <a:lvl2pPr marL="776234" indent="-298552">
              <a:defRPr sz="2100" b="1">
                <a:solidFill>
                  <a:schemeClr val="tx1"/>
                </a:solidFill>
                <a:latin typeface="Arial" pitchFamily="34" charset="0"/>
              </a:defRPr>
            </a:lvl2pPr>
            <a:lvl3pPr marL="1194206" indent="-238841">
              <a:defRPr sz="2100" b="1">
                <a:solidFill>
                  <a:schemeClr val="tx1"/>
                </a:solidFill>
                <a:latin typeface="Arial" pitchFamily="34" charset="0"/>
              </a:defRPr>
            </a:lvl3pPr>
            <a:lvl4pPr marL="1671889" indent="-238841">
              <a:defRPr sz="2100" b="1">
                <a:solidFill>
                  <a:schemeClr val="tx1"/>
                </a:solidFill>
                <a:latin typeface="Arial" pitchFamily="34" charset="0"/>
              </a:defRPr>
            </a:lvl4pPr>
            <a:lvl5pPr marL="2149572" indent="-238841">
              <a:defRPr sz="2100" b="1">
                <a:solidFill>
                  <a:schemeClr val="tx1"/>
                </a:solidFill>
                <a:latin typeface="Arial" pitchFamily="34" charset="0"/>
              </a:defRPr>
            </a:lvl5pPr>
            <a:lvl6pPr marL="2627254" indent="-238841" algn="l" rtl="0" eaLnBrk="0" fontAlgn="base" hangingPunct="0">
              <a:spcBef>
                <a:spcPct val="0"/>
              </a:spcBef>
              <a:spcAft>
                <a:spcPct val="0"/>
              </a:spcAft>
              <a:defRPr sz="2100" b="1">
                <a:solidFill>
                  <a:schemeClr val="tx1"/>
                </a:solidFill>
                <a:latin typeface="Arial" pitchFamily="34" charset="0"/>
              </a:defRPr>
            </a:lvl6pPr>
            <a:lvl7pPr marL="3104937" indent="-238841" algn="l" rtl="0" eaLnBrk="0" fontAlgn="base" hangingPunct="0">
              <a:spcBef>
                <a:spcPct val="0"/>
              </a:spcBef>
              <a:spcAft>
                <a:spcPct val="0"/>
              </a:spcAft>
              <a:defRPr sz="2100" b="1">
                <a:solidFill>
                  <a:schemeClr val="tx1"/>
                </a:solidFill>
                <a:latin typeface="Arial" pitchFamily="34" charset="0"/>
              </a:defRPr>
            </a:lvl7pPr>
            <a:lvl8pPr marL="3582619" indent="-238841" algn="l" rtl="0" eaLnBrk="0" fontAlgn="base" hangingPunct="0">
              <a:spcBef>
                <a:spcPct val="0"/>
              </a:spcBef>
              <a:spcAft>
                <a:spcPct val="0"/>
              </a:spcAft>
              <a:defRPr sz="2100" b="1">
                <a:solidFill>
                  <a:schemeClr val="tx1"/>
                </a:solidFill>
                <a:latin typeface="Arial" pitchFamily="34" charset="0"/>
              </a:defRPr>
            </a:lvl8pPr>
            <a:lvl9pPr marL="4060302" indent="-238841" algn="l" rtl="0" eaLnBrk="0" fontAlgn="base" hangingPunct="0">
              <a:spcBef>
                <a:spcPct val="0"/>
              </a:spcBef>
              <a:spcAft>
                <a:spcPct val="0"/>
              </a:spcAft>
              <a:defRPr sz="2100" b="1">
                <a:solidFill>
                  <a:schemeClr val="tx1"/>
                </a:solidFill>
                <a:latin typeface="Arial" pitchFamily="34" charset="0"/>
              </a:defRPr>
            </a:lvl9pPr>
          </a:lstStyle>
          <a:p>
            <a:fld id="{655D9DCC-B4AC-4463-8628-E80BF027659B}" type="slidenum">
              <a:rPr lang="en-US" altLang="ar-EG" sz="1300" b="0">
                <a:latin typeface="Times New Roman" pitchFamily="18" charset="0"/>
              </a:rPr>
              <a:pPr/>
              <a:t>27</a:t>
            </a:fld>
            <a:endParaRPr lang="en-US" altLang="ar-EG" sz="1300" b="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732019" y="4562308"/>
            <a:ext cx="5851162" cy="43190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EG" altLang="ar-E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EG" altLang="ar-EG"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b="1">
                <a:solidFill>
                  <a:schemeClr val="tx1"/>
                </a:solidFill>
                <a:latin typeface="Arial" pitchFamily="34" charset="0"/>
              </a:defRPr>
            </a:lvl1pPr>
            <a:lvl2pPr marL="776234" indent="-298552">
              <a:defRPr sz="2100" b="1">
                <a:solidFill>
                  <a:schemeClr val="tx1"/>
                </a:solidFill>
                <a:latin typeface="Arial" pitchFamily="34" charset="0"/>
              </a:defRPr>
            </a:lvl2pPr>
            <a:lvl3pPr marL="1194206" indent="-238841">
              <a:defRPr sz="2100" b="1">
                <a:solidFill>
                  <a:schemeClr val="tx1"/>
                </a:solidFill>
                <a:latin typeface="Arial" pitchFamily="34" charset="0"/>
              </a:defRPr>
            </a:lvl3pPr>
            <a:lvl4pPr marL="1671889" indent="-238841">
              <a:defRPr sz="2100" b="1">
                <a:solidFill>
                  <a:schemeClr val="tx1"/>
                </a:solidFill>
                <a:latin typeface="Arial" pitchFamily="34" charset="0"/>
              </a:defRPr>
            </a:lvl4pPr>
            <a:lvl5pPr marL="2149572" indent="-238841">
              <a:defRPr sz="2100" b="1">
                <a:solidFill>
                  <a:schemeClr val="tx1"/>
                </a:solidFill>
                <a:latin typeface="Arial" pitchFamily="34" charset="0"/>
              </a:defRPr>
            </a:lvl5pPr>
            <a:lvl6pPr marL="2627254" indent="-238841" algn="l" rtl="0" eaLnBrk="0" fontAlgn="base" hangingPunct="0">
              <a:spcBef>
                <a:spcPct val="0"/>
              </a:spcBef>
              <a:spcAft>
                <a:spcPct val="0"/>
              </a:spcAft>
              <a:defRPr sz="2100" b="1">
                <a:solidFill>
                  <a:schemeClr val="tx1"/>
                </a:solidFill>
                <a:latin typeface="Arial" pitchFamily="34" charset="0"/>
              </a:defRPr>
            </a:lvl6pPr>
            <a:lvl7pPr marL="3104937" indent="-238841" algn="l" rtl="0" eaLnBrk="0" fontAlgn="base" hangingPunct="0">
              <a:spcBef>
                <a:spcPct val="0"/>
              </a:spcBef>
              <a:spcAft>
                <a:spcPct val="0"/>
              </a:spcAft>
              <a:defRPr sz="2100" b="1">
                <a:solidFill>
                  <a:schemeClr val="tx1"/>
                </a:solidFill>
                <a:latin typeface="Arial" pitchFamily="34" charset="0"/>
              </a:defRPr>
            </a:lvl7pPr>
            <a:lvl8pPr marL="3582619" indent="-238841" algn="l" rtl="0" eaLnBrk="0" fontAlgn="base" hangingPunct="0">
              <a:spcBef>
                <a:spcPct val="0"/>
              </a:spcBef>
              <a:spcAft>
                <a:spcPct val="0"/>
              </a:spcAft>
              <a:defRPr sz="2100" b="1">
                <a:solidFill>
                  <a:schemeClr val="tx1"/>
                </a:solidFill>
                <a:latin typeface="Arial" pitchFamily="34" charset="0"/>
              </a:defRPr>
            </a:lvl8pPr>
            <a:lvl9pPr marL="4060302" indent="-238841" algn="l" rtl="0" eaLnBrk="0" fontAlgn="base" hangingPunct="0">
              <a:spcBef>
                <a:spcPct val="0"/>
              </a:spcBef>
              <a:spcAft>
                <a:spcPct val="0"/>
              </a:spcAft>
              <a:defRPr sz="2100" b="1">
                <a:solidFill>
                  <a:schemeClr val="tx1"/>
                </a:solidFill>
                <a:latin typeface="Arial" pitchFamily="34" charset="0"/>
              </a:defRPr>
            </a:lvl9pPr>
          </a:lstStyle>
          <a:p>
            <a:fld id="{D95D7E55-A387-4990-BAD1-BC729847C92B}" type="slidenum">
              <a:rPr lang="en-US" altLang="ar-EG" sz="1300" b="0">
                <a:latin typeface="Times New Roman" pitchFamily="18" charset="0"/>
              </a:rPr>
              <a:pPr/>
              <a:t>28</a:t>
            </a:fld>
            <a:endParaRPr lang="en-US" altLang="ar-EG" sz="13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pPr>
              <a:defRPr/>
            </a:pPr>
            <a:fld id="{9F84260E-26C0-4A3B-82D9-FB7759148AE4}" type="datetime8">
              <a:rPr lang="ar-EG" smtClean="0"/>
              <a:pPr>
                <a:defRPr/>
              </a:pPr>
              <a:t>21 كانون الأول، 14</a:t>
            </a:fld>
            <a:endParaRPr lang="ar-EG"/>
          </a:p>
        </p:txBody>
      </p:sp>
      <p:sp>
        <p:nvSpPr>
          <p:cNvPr id="5" name="Footer Placeholder 4"/>
          <p:cNvSpPr>
            <a:spLocks noGrp="1"/>
          </p:cNvSpPr>
          <p:nvPr>
            <p:ph type="ftr" sz="quarter" idx="11"/>
          </p:nvPr>
        </p:nvSpPr>
        <p:spPr/>
        <p:txBody>
          <a:bodyPr/>
          <a:lstStyle/>
          <a:p>
            <a:pPr>
              <a:defRPr/>
            </a:pPr>
            <a:endParaRPr lang="ar-EG"/>
          </a:p>
        </p:txBody>
      </p:sp>
      <p:sp>
        <p:nvSpPr>
          <p:cNvPr id="6" name="Slide Number Placeholder 5"/>
          <p:cNvSpPr>
            <a:spLocks noGrp="1"/>
          </p:cNvSpPr>
          <p:nvPr>
            <p:ph type="sldNum" sz="quarter" idx="12"/>
          </p:nvPr>
        </p:nvSpPr>
        <p:spPr/>
        <p:txBody>
          <a:bodyPr/>
          <a:lstStyle/>
          <a:p>
            <a:pPr>
              <a:defRPr/>
            </a:pPr>
            <a:fld id="{018BBC7B-D383-4CF8-86ED-19A1AD065653}" type="slidenum">
              <a:rPr lang="ar-EG" smtClean="0"/>
              <a:pPr>
                <a:defRPr/>
              </a:pPr>
              <a:t>‹#›</a:t>
            </a:fld>
            <a:endParaRPr lang="ar-EG"/>
          </a:p>
        </p:txBody>
      </p:sp>
    </p:spTree>
    <p:extLst>
      <p:ext uri="{BB962C8B-B14F-4D97-AF65-F5344CB8AC3E}">
        <p14:creationId xmlns:p14="http://schemas.microsoft.com/office/powerpoint/2010/main" val="156834158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pPr>
              <a:defRPr/>
            </a:pPr>
            <a:fld id="{1E978E6D-6F19-4431-853D-07B9BB2E09D0}" type="datetime8">
              <a:rPr lang="ar-EG" smtClean="0"/>
              <a:pPr>
                <a:defRPr/>
              </a:pPr>
              <a:t>21 كانون الأول، 14</a:t>
            </a:fld>
            <a:endParaRPr lang="ar-EG"/>
          </a:p>
        </p:txBody>
      </p:sp>
      <p:sp>
        <p:nvSpPr>
          <p:cNvPr id="5" name="Footer Placeholder 4"/>
          <p:cNvSpPr>
            <a:spLocks noGrp="1"/>
          </p:cNvSpPr>
          <p:nvPr>
            <p:ph type="ftr" sz="quarter" idx="11"/>
          </p:nvPr>
        </p:nvSpPr>
        <p:spPr/>
        <p:txBody>
          <a:bodyPr/>
          <a:lstStyle/>
          <a:p>
            <a:pPr>
              <a:defRPr/>
            </a:pPr>
            <a:endParaRPr lang="ar-EG"/>
          </a:p>
        </p:txBody>
      </p:sp>
      <p:sp>
        <p:nvSpPr>
          <p:cNvPr id="6" name="Slide Number Placeholder 5"/>
          <p:cNvSpPr>
            <a:spLocks noGrp="1"/>
          </p:cNvSpPr>
          <p:nvPr>
            <p:ph type="sldNum" sz="quarter" idx="12"/>
          </p:nvPr>
        </p:nvSpPr>
        <p:spPr/>
        <p:txBody>
          <a:bodyPr/>
          <a:lstStyle/>
          <a:p>
            <a:pPr>
              <a:defRPr/>
            </a:pPr>
            <a:fld id="{AF282403-7586-4834-AAA0-DDF5A07CE503}" type="slidenum">
              <a:rPr lang="ar-EG" smtClean="0"/>
              <a:pPr>
                <a:defRPr/>
              </a:pPr>
              <a:t>‹#›</a:t>
            </a:fld>
            <a:endParaRPr lang="ar-EG"/>
          </a:p>
        </p:txBody>
      </p:sp>
    </p:spTree>
    <p:extLst>
      <p:ext uri="{BB962C8B-B14F-4D97-AF65-F5344CB8AC3E}">
        <p14:creationId xmlns:p14="http://schemas.microsoft.com/office/powerpoint/2010/main" val="412343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pPr>
              <a:defRPr/>
            </a:pPr>
            <a:fld id="{CF209542-5954-4EEE-BD5F-FBCCBF9954DC}" type="datetime8">
              <a:rPr lang="ar-EG" smtClean="0"/>
              <a:pPr>
                <a:defRPr/>
              </a:pPr>
              <a:t>21 كانون الأول، 14</a:t>
            </a:fld>
            <a:endParaRPr lang="ar-EG"/>
          </a:p>
        </p:txBody>
      </p:sp>
      <p:sp>
        <p:nvSpPr>
          <p:cNvPr id="5" name="Footer Placeholder 4"/>
          <p:cNvSpPr>
            <a:spLocks noGrp="1"/>
          </p:cNvSpPr>
          <p:nvPr>
            <p:ph type="ftr" sz="quarter" idx="11"/>
          </p:nvPr>
        </p:nvSpPr>
        <p:spPr/>
        <p:txBody>
          <a:bodyPr/>
          <a:lstStyle/>
          <a:p>
            <a:pPr>
              <a:defRPr/>
            </a:pPr>
            <a:endParaRPr lang="ar-EG"/>
          </a:p>
        </p:txBody>
      </p:sp>
      <p:sp>
        <p:nvSpPr>
          <p:cNvPr id="6" name="Slide Number Placeholder 5"/>
          <p:cNvSpPr>
            <a:spLocks noGrp="1"/>
          </p:cNvSpPr>
          <p:nvPr>
            <p:ph type="sldNum" sz="quarter" idx="12"/>
          </p:nvPr>
        </p:nvSpPr>
        <p:spPr/>
        <p:txBody>
          <a:bodyPr/>
          <a:lstStyle/>
          <a:p>
            <a:pPr>
              <a:defRPr/>
            </a:pPr>
            <a:fld id="{41DDC784-C8DF-4B4B-B3F6-E654AB3309C2}" type="slidenum">
              <a:rPr lang="ar-EG" smtClean="0"/>
              <a:pPr>
                <a:defRPr/>
              </a:pPr>
              <a:t>‹#›</a:t>
            </a:fld>
            <a:endParaRPr lang="ar-EG"/>
          </a:p>
        </p:txBody>
      </p:sp>
    </p:spTree>
    <p:extLst>
      <p:ext uri="{BB962C8B-B14F-4D97-AF65-F5344CB8AC3E}">
        <p14:creationId xmlns:p14="http://schemas.microsoft.com/office/powerpoint/2010/main" val="158547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userDrawn="1"/>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1"/>
          <p:cNvPicPr>
            <a:picLocks noChangeAspect="1" noChangeArrowheads="1"/>
          </p:cNvPicPr>
          <p:nvPr userDrawn="1"/>
        </p:nvPicPr>
        <p:blipFill>
          <a:blip r:embed="rId2">
            <a:extLst/>
          </a:blip>
          <a:srcRect/>
          <a:stretch>
            <a:fillRect/>
          </a:stretch>
        </p:blipFill>
        <p:spPr bwMode="auto">
          <a:xfrm>
            <a:off x="75156" y="5093168"/>
            <a:ext cx="1425298" cy="136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6" name="Picture 32" descr="banha10.jpg"/>
          <p:cNvPicPr>
            <a:picLocks noChangeAspect="1"/>
          </p:cNvPicPr>
          <p:nvPr userDrawn="1"/>
        </p:nvPicPr>
        <p:blipFill>
          <a:blip r:embed="rId3">
            <a:extLst/>
          </a:blip>
          <a:srcRect/>
          <a:stretch>
            <a:fillRect/>
          </a:stretch>
        </p:blipFill>
        <p:spPr bwMode="auto">
          <a:xfrm>
            <a:off x="7317519" y="5105869"/>
            <a:ext cx="1751325" cy="136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7" name="Picture 0" descr="DSC_0049.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l="6812" t="27084" r="9448" b="11693"/>
          <a:stretch>
            <a:fillRect/>
          </a:stretch>
        </p:blipFill>
        <p:spPr bwMode="auto">
          <a:xfrm>
            <a:off x="3878827" y="5131480"/>
            <a:ext cx="1357312"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99ABF1-BA10-4F5D-A8FA-ED89169C32B3}" type="slidenum">
              <a:rPr lang="en-US"/>
              <a:pPr>
                <a:defRPr/>
              </a:pPr>
              <a:t>‹#›</a:t>
            </a:fld>
            <a:endParaRPr lang="en-US"/>
          </a:p>
        </p:txBody>
      </p:sp>
    </p:spTree>
    <p:extLst>
      <p:ext uri="{BB962C8B-B14F-4D97-AF65-F5344CB8AC3E}">
        <p14:creationId xmlns:p14="http://schemas.microsoft.com/office/powerpoint/2010/main" val="396088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pPr>
              <a:defRPr/>
            </a:pPr>
            <a:fld id="{1A55BE11-29B1-45B3-B400-F557E365050F}" type="datetime8">
              <a:rPr lang="ar-EG" smtClean="0"/>
              <a:pPr>
                <a:defRPr/>
              </a:pPr>
              <a:t>21 كانون الأول، 14</a:t>
            </a:fld>
            <a:endParaRPr lang="ar-EG"/>
          </a:p>
        </p:txBody>
      </p:sp>
      <p:sp>
        <p:nvSpPr>
          <p:cNvPr id="5" name="Footer Placeholder 4"/>
          <p:cNvSpPr>
            <a:spLocks noGrp="1"/>
          </p:cNvSpPr>
          <p:nvPr>
            <p:ph type="ftr" sz="quarter" idx="11"/>
          </p:nvPr>
        </p:nvSpPr>
        <p:spPr/>
        <p:txBody>
          <a:bodyPr/>
          <a:lstStyle/>
          <a:p>
            <a:pPr>
              <a:defRPr/>
            </a:pPr>
            <a:endParaRPr lang="ar-EG"/>
          </a:p>
        </p:txBody>
      </p:sp>
      <p:sp>
        <p:nvSpPr>
          <p:cNvPr id="6" name="Slide Number Placeholder 5"/>
          <p:cNvSpPr>
            <a:spLocks noGrp="1"/>
          </p:cNvSpPr>
          <p:nvPr>
            <p:ph type="sldNum" sz="quarter" idx="12"/>
          </p:nvPr>
        </p:nvSpPr>
        <p:spPr/>
        <p:txBody>
          <a:bodyPr/>
          <a:lstStyle/>
          <a:p>
            <a:pPr>
              <a:defRPr/>
            </a:pPr>
            <a:fld id="{21EC3D8E-9603-440D-B0AC-09AD4AE9A199}" type="slidenum">
              <a:rPr lang="ar-EG" smtClean="0"/>
              <a:pPr>
                <a:defRPr/>
              </a:pPr>
              <a:t>‹#›</a:t>
            </a:fld>
            <a:endParaRPr lang="ar-EG"/>
          </a:p>
        </p:txBody>
      </p:sp>
    </p:spTree>
    <p:extLst>
      <p:ext uri="{BB962C8B-B14F-4D97-AF65-F5344CB8AC3E}">
        <p14:creationId xmlns:p14="http://schemas.microsoft.com/office/powerpoint/2010/main" val="70863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AF0C06D-63C6-42F0-92D2-8E1DD6AD97A3}" type="datetime8">
              <a:rPr lang="ar-EG" smtClean="0"/>
              <a:pPr>
                <a:defRPr/>
              </a:pPr>
              <a:t>21 كانون الأول، 14</a:t>
            </a:fld>
            <a:endParaRPr lang="ar-EG"/>
          </a:p>
        </p:txBody>
      </p:sp>
      <p:sp>
        <p:nvSpPr>
          <p:cNvPr id="5" name="Footer Placeholder 4"/>
          <p:cNvSpPr>
            <a:spLocks noGrp="1"/>
          </p:cNvSpPr>
          <p:nvPr>
            <p:ph type="ftr" sz="quarter" idx="11"/>
          </p:nvPr>
        </p:nvSpPr>
        <p:spPr/>
        <p:txBody>
          <a:bodyPr/>
          <a:lstStyle/>
          <a:p>
            <a:pPr>
              <a:defRPr/>
            </a:pPr>
            <a:endParaRPr lang="ar-EG"/>
          </a:p>
        </p:txBody>
      </p:sp>
      <p:sp>
        <p:nvSpPr>
          <p:cNvPr id="6" name="Slide Number Placeholder 5"/>
          <p:cNvSpPr>
            <a:spLocks noGrp="1"/>
          </p:cNvSpPr>
          <p:nvPr>
            <p:ph type="sldNum" sz="quarter" idx="12"/>
          </p:nvPr>
        </p:nvSpPr>
        <p:spPr/>
        <p:txBody>
          <a:bodyPr/>
          <a:lstStyle/>
          <a:p>
            <a:pPr>
              <a:defRPr/>
            </a:pPr>
            <a:fld id="{F38D100C-401E-422D-9944-56D1C8044B76}" type="slidenum">
              <a:rPr lang="ar-EG" smtClean="0"/>
              <a:pPr>
                <a:defRPr/>
              </a:pPr>
              <a:t>‹#›</a:t>
            </a:fld>
            <a:endParaRPr lang="ar-EG"/>
          </a:p>
        </p:txBody>
      </p:sp>
    </p:spTree>
    <p:extLst>
      <p:ext uri="{BB962C8B-B14F-4D97-AF65-F5344CB8AC3E}">
        <p14:creationId xmlns:p14="http://schemas.microsoft.com/office/powerpoint/2010/main" val="203261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pPr>
              <a:defRPr/>
            </a:pPr>
            <a:fld id="{37D5FD9E-DDFE-462A-9D05-92408A0DB3B5}" type="datetime8">
              <a:rPr lang="ar-EG" smtClean="0"/>
              <a:pPr>
                <a:defRPr/>
              </a:pPr>
              <a:t>21 كانون الأول، 14</a:t>
            </a:fld>
            <a:endParaRPr lang="ar-EG"/>
          </a:p>
        </p:txBody>
      </p:sp>
      <p:sp>
        <p:nvSpPr>
          <p:cNvPr id="6" name="Footer Placeholder 5"/>
          <p:cNvSpPr>
            <a:spLocks noGrp="1"/>
          </p:cNvSpPr>
          <p:nvPr>
            <p:ph type="ftr" sz="quarter" idx="11"/>
          </p:nvPr>
        </p:nvSpPr>
        <p:spPr/>
        <p:txBody>
          <a:bodyPr/>
          <a:lstStyle/>
          <a:p>
            <a:pPr>
              <a:defRPr/>
            </a:pPr>
            <a:endParaRPr lang="ar-EG"/>
          </a:p>
        </p:txBody>
      </p:sp>
      <p:sp>
        <p:nvSpPr>
          <p:cNvPr id="7" name="Slide Number Placeholder 6"/>
          <p:cNvSpPr>
            <a:spLocks noGrp="1"/>
          </p:cNvSpPr>
          <p:nvPr>
            <p:ph type="sldNum" sz="quarter" idx="12"/>
          </p:nvPr>
        </p:nvSpPr>
        <p:spPr/>
        <p:txBody>
          <a:bodyPr/>
          <a:lstStyle/>
          <a:p>
            <a:pPr>
              <a:defRPr/>
            </a:pPr>
            <a:fld id="{48B670ED-24B1-44C6-BBAC-D2B31D48A277}" type="slidenum">
              <a:rPr lang="ar-EG" smtClean="0"/>
              <a:pPr>
                <a:defRPr/>
              </a:pPr>
              <a:t>‹#›</a:t>
            </a:fld>
            <a:endParaRPr lang="ar-EG"/>
          </a:p>
        </p:txBody>
      </p:sp>
    </p:spTree>
    <p:extLst>
      <p:ext uri="{BB962C8B-B14F-4D97-AF65-F5344CB8AC3E}">
        <p14:creationId xmlns:p14="http://schemas.microsoft.com/office/powerpoint/2010/main" val="224524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pPr>
              <a:defRPr/>
            </a:pPr>
            <a:fld id="{70867905-4CE7-455E-AF4E-72B3EF90AB24}" type="datetime8">
              <a:rPr lang="ar-EG" smtClean="0"/>
              <a:pPr>
                <a:defRPr/>
              </a:pPr>
              <a:t>21 كانون الأول، 14</a:t>
            </a:fld>
            <a:endParaRPr lang="ar-EG"/>
          </a:p>
        </p:txBody>
      </p:sp>
      <p:sp>
        <p:nvSpPr>
          <p:cNvPr id="8" name="Footer Placeholder 7"/>
          <p:cNvSpPr>
            <a:spLocks noGrp="1"/>
          </p:cNvSpPr>
          <p:nvPr>
            <p:ph type="ftr" sz="quarter" idx="11"/>
          </p:nvPr>
        </p:nvSpPr>
        <p:spPr/>
        <p:txBody>
          <a:bodyPr/>
          <a:lstStyle/>
          <a:p>
            <a:pPr>
              <a:defRPr/>
            </a:pPr>
            <a:endParaRPr lang="ar-EG"/>
          </a:p>
        </p:txBody>
      </p:sp>
      <p:sp>
        <p:nvSpPr>
          <p:cNvPr id="9" name="Slide Number Placeholder 8"/>
          <p:cNvSpPr>
            <a:spLocks noGrp="1"/>
          </p:cNvSpPr>
          <p:nvPr>
            <p:ph type="sldNum" sz="quarter" idx="12"/>
          </p:nvPr>
        </p:nvSpPr>
        <p:spPr/>
        <p:txBody>
          <a:bodyPr/>
          <a:lstStyle/>
          <a:p>
            <a:pPr>
              <a:defRPr/>
            </a:pPr>
            <a:fld id="{6A05ABC4-FAC4-40B4-B3FF-6F266F731889}" type="slidenum">
              <a:rPr lang="ar-EG" smtClean="0"/>
              <a:pPr>
                <a:defRPr/>
              </a:pPr>
              <a:t>‹#›</a:t>
            </a:fld>
            <a:endParaRPr lang="ar-EG"/>
          </a:p>
        </p:txBody>
      </p:sp>
    </p:spTree>
    <p:extLst>
      <p:ext uri="{BB962C8B-B14F-4D97-AF65-F5344CB8AC3E}">
        <p14:creationId xmlns:p14="http://schemas.microsoft.com/office/powerpoint/2010/main" val="170664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pPr>
              <a:defRPr/>
            </a:pPr>
            <a:fld id="{919C2A7F-5B67-494B-8D61-1C35415E5CC0}" type="datetime8">
              <a:rPr lang="ar-EG" smtClean="0"/>
              <a:pPr>
                <a:defRPr/>
              </a:pPr>
              <a:t>21 كانون الأول، 14</a:t>
            </a:fld>
            <a:endParaRPr lang="ar-EG"/>
          </a:p>
        </p:txBody>
      </p:sp>
      <p:sp>
        <p:nvSpPr>
          <p:cNvPr id="4" name="Footer Placeholder 3"/>
          <p:cNvSpPr>
            <a:spLocks noGrp="1"/>
          </p:cNvSpPr>
          <p:nvPr>
            <p:ph type="ftr" sz="quarter" idx="11"/>
          </p:nvPr>
        </p:nvSpPr>
        <p:spPr/>
        <p:txBody>
          <a:bodyPr/>
          <a:lstStyle/>
          <a:p>
            <a:pPr>
              <a:defRPr/>
            </a:pPr>
            <a:endParaRPr lang="ar-EG"/>
          </a:p>
        </p:txBody>
      </p:sp>
      <p:sp>
        <p:nvSpPr>
          <p:cNvPr id="5" name="Slide Number Placeholder 4"/>
          <p:cNvSpPr>
            <a:spLocks noGrp="1"/>
          </p:cNvSpPr>
          <p:nvPr>
            <p:ph type="sldNum" sz="quarter" idx="12"/>
          </p:nvPr>
        </p:nvSpPr>
        <p:spPr/>
        <p:txBody>
          <a:bodyPr/>
          <a:lstStyle/>
          <a:p>
            <a:pPr>
              <a:defRPr/>
            </a:pPr>
            <a:fld id="{3606D1DF-DF9D-42C1-9C31-5C9BAB3A8139}" type="slidenum">
              <a:rPr lang="ar-EG" smtClean="0"/>
              <a:pPr>
                <a:defRPr/>
              </a:pPr>
              <a:t>‹#›</a:t>
            </a:fld>
            <a:endParaRPr lang="ar-EG"/>
          </a:p>
        </p:txBody>
      </p:sp>
    </p:spTree>
    <p:extLst>
      <p:ext uri="{BB962C8B-B14F-4D97-AF65-F5344CB8AC3E}">
        <p14:creationId xmlns:p14="http://schemas.microsoft.com/office/powerpoint/2010/main" val="33421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FEAAE9A-8D96-45E0-AEB0-9AA13CCBACAB}" type="datetime8">
              <a:rPr lang="ar-EG" smtClean="0"/>
              <a:pPr>
                <a:defRPr/>
              </a:pPr>
              <a:t>21 كانون الأول، 14</a:t>
            </a:fld>
            <a:endParaRPr lang="ar-EG"/>
          </a:p>
        </p:txBody>
      </p:sp>
      <p:sp>
        <p:nvSpPr>
          <p:cNvPr id="3" name="Footer Placeholder 2"/>
          <p:cNvSpPr>
            <a:spLocks noGrp="1"/>
          </p:cNvSpPr>
          <p:nvPr>
            <p:ph type="ftr" sz="quarter" idx="11"/>
          </p:nvPr>
        </p:nvSpPr>
        <p:spPr/>
        <p:txBody>
          <a:bodyPr/>
          <a:lstStyle/>
          <a:p>
            <a:pPr>
              <a:defRPr/>
            </a:pPr>
            <a:endParaRPr lang="ar-EG"/>
          </a:p>
        </p:txBody>
      </p:sp>
      <p:sp>
        <p:nvSpPr>
          <p:cNvPr id="4" name="Slide Number Placeholder 3"/>
          <p:cNvSpPr>
            <a:spLocks noGrp="1"/>
          </p:cNvSpPr>
          <p:nvPr>
            <p:ph type="sldNum" sz="quarter" idx="12"/>
          </p:nvPr>
        </p:nvSpPr>
        <p:spPr/>
        <p:txBody>
          <a:bodyPr/>
          <a:lstStyle/>
          <a:p>
            <a:pPr>
              <a:defRPr/>
            </a:pPr>
            <a:fld id="{701303D1-90AA-45CA-9FF4-014D40B62AC8}" type="slidenum">
              <a:rPr lang="ar-EG" smtClean="0"/>
              <a:pPr>
                <a:defRPr/>
              </a:pPr>
              <a:t>‹#›</a:t>
            </a:fld>
            <a:endParaRPr lang="ar-EG"/>
          </a:p>
        </p:txBody>
      </p:sp>
    </p:spTree>
    <p:extLst>
      <p:ext uri="{BB962C8B-B14F-4D97-AF65-F5344CB8AC3E}">
        <p14:creationId xmlns:p14="http://schemas.microsoft.com/office/powerpoint/2010/main" val="1397226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F1B6761-F88D-4BB7-A8F9-22015062DE05}" type="datetime8">
              <a:rPr lang="ar-EG" smtClean="0"/>
              <a:pPr>
                <a:defRPr/>
              </a:pPr>
              <a:t>21 كانون الأول، 14</a:t>
            </a:fld>
            <a:endParaRPr lang="ar-EG"/>
          </a:p>
        </p:txBody>
      </p:sp>
      <p:sp>
        <p:nvSpPr>
          <p:cNvPr id="6" name="Footer Placeholder 5"/>
          <p:cNvSpPr>
            <a:spLocks noGrp="1"/>
          </p:cNvSpPr>
          <p:nvPr>
            <p:ph type="ftr" sz="quarter" idx="11"/>
          </p:nvPr>
        </p:nvSpPr>
        <p:spPr/>
        <p:txBody>
          <a:bodyPr/>
          <a:lstStyle/>
          <a:p>
            <a:pPr>
              <a:defRPr/>
            </a:pPr>
            <a:endParaRPr lang="ar-EG"/>
          </a:p>
        </p:txBody>
      </p:sp>
      <p:sp>
        <p:nvSpPr>
          <p:cNvPr id="7" name="Slide Number Placeholder 6"/>
          <p:cNvSpPr>
            <a:spLocks noGrp="1"/>
          </p:cNvSpPr>
          <p:nvPr>
            <p:ph type="sldNum" sz="quarter" idx="12"/>
          </p:nvPr>
        </p:nvSpPr>
        <p:spPr/>
        <p:txBody>
          <a:bodyPr/>
          <a:lstStyle/>
          <a:p>
            <a:pPr>
              <a:defRPr/>
            </a:pPr>
            <a:fld id="{29177344-8799-4A55-825E-AB2239615A78}" type="slidenum">
              <a:rPr lang="ar-EG" smtClean="0"/>
              <a:pPr>
                <a:defRPr/>
              </a:pPr>
              <a:t>‹#›</a:t>
            </a:fld>
            <a:endParaRPr lang="ar-EG"/>
          </a:p>
        </p:txBody>
      </p:sp>
    </p:spTree>
    <p:extLst>
      <p:ext uri="{BB962C8B-B14F-4D97-AF65-F5344CB8AC3E}">
        <p14:creationId xmlns:p14="http://schemas.microsoft.com/office/powerpoint/2010/main" val="226679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56FEDE0-ECDF-4B93-98FB-4B8631AD5315}" type="datetime8">
              <a:rPr lang="ar-EG" smtClean="0"/>
              <a:pPr>
                <a:defRPr/>
              </a:pPr>
              <a:t>21 كانون الأول، 14</a:t>
            </a:fld>
            <a:endParaRPr lang="ar-EG"/>
          </a:p>
        </p:txBody>
      </p:sp>
      <p:sp>
        <p:nvSpPr>
          <p:cNvPr id="6" name="Footer Placeholder 5"/>
          <p:cNvSpPr>
            <a:spLocks noGrp="1"/>
          </p:cNvSpPr>
          <p:nvPr>
            <p:ph type="ftr" sz="quarter" idx="11"/>
          </p:nvPr>
        </p:nvSpPr>
        <p:spPr/>
        <p:txBody>
          <a:bodyPr/>
          <a:lstStyle/>
          <a:p>
            <a:pPr>
              <a:defRPr/>
            </a:pPr>
            <a:endParaRPr lang="ar-EG"/>
          </a:p>
        </p:txBody>
      </p:sp>
      <p:sp>
        <p:nvSpPr>
          <p:cNvPr id="7" name="Slide Number Placeholder 6"/>
          <p:cNvSpPr>
            <a:spLocks noGrp="1"/>
          </p:cNvSpPr>
          <p:nvPr>
            <p:ph type="sldNum" sz="quarter" idx="12"/>
          </p:nvPr>
        </p:nvSpPr>
        <p:spPr/>
        <p:txBody>
          <a:bodyPr/>
          <a:lstStyle/>
          <a:p>
            <a:pPr>
              <a:defRPr/>
            </a:pPr>
            <a:fld id="{83CEC08A-417D-4313-934B-E83BC8EFBD9C}" type="slidenum">
              <a:rPr lang="ar-EG" smtClean="0"/>
              <a:pPr>
                <a:defRPr/>
              </a:pPr>
              <a:t>‹#›</a:t>
            </a:fld>
            <a:endParaRPr lang="ar-EG"/>
          </a:p>
        </p:txBody>
      </p:sp>
    </p:spTree>
    <p:extLst>
      <p:ext uri="{BB962C8B-B14F-4D97-AF65-F5344CB8AC3E}">
        <p14:creationId xmlns:p14="http://schemas.microsoft.com/office/powerpoint/2010/main" val="3122317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9F84260E-26C0-4A3B-82D9-FB7759148AE4}" type="datetime8">
              <a:rPr lang="ar-EG" smtClean="0"/>
              <a:pPr>
                <a:defRPr/>
              </a:pPr>
              <a:t>21 كانون الأول، 14</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018BBC7B-D383-4CF8-86ED-19A1AD065653}" type="slidenum">
              <a:rPr lang="ar-EG" smtClean="0"/>
              <a:pPr>
                <a:defRPr/>
              </a:pPr>
              <a:t>‹#›</a:t>
            </a:fld>
            <a:endParaRPr lang="ar-EG"/>
          </a:p>
        </p:txBody>
      </p:sp>
    </p:spTree>
    <p:extLst>
      <p:ext uri="{BB962C8B-B14F-4D97-AF65-F5344CB8AC3E}">
        <p14:creationId xmlns:p14="http://schemas.microsoft.com/office/powerpoint/2010/main" val="1196869718"/>
      </p:ext>
    </p:extLst>
  </p:cSld>
  <p:clrMap bg1="lt1" tx1="dk1" bg2="lt2" tx2="dk2" accent1="accent1" accent2="accent2" accent3="accent3" accent4="accent4" accent5="accent5" accent6="accent6" hlink="hlink" folHlink="folHlink"/>
  <p:sldLayoutIdLst>
    <p:sldLayoutId id="2147484191" r:id="rId1"/>
    <p:sldLayoutId id="2147484192" r:id="rId2"/>
    <p:sldLayoutId id="2147484193" r:id="rId3"/>
    <p:sldLayoutId id="2147484194" r:id="rId4"/>
    <p:sldLayoutId id="2147484195" r:id="rId5"/>
    <p:sldLayoutId id="2147484196" r:id="rId6"/>
    <p:sldLayoutId id="2147484197" r:id="rId7"/>
    <p:sldLayoutId id="2147484198" r:id="rId8"/>
    <p:sldLayoutId id="2147484199" r:id="rId9"/>
    <p:sldLayoutId id="2147484200" r:id="rId10"/>
    <p:sldLayoutId id="2147484201" r:id="rId11"/>
    <p:sldLayoutId id="2147484202" r:id="rId12"/>
    <p:sldLayoutId id="2147484203" r:id="rId13"/>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Renewable%20energy%20ppt%20-%20YouTube.flv"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10.bin"/><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4.wmf"/><Relationship Id="rId5" Type="http://schemas.openxmlformats.org/officeDocument/2006/relationships/oleObject" Target="../embeddings/oleObject12.bin"/><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3" Type="http://schemas.openxmlformats.org/officeDocument/2006/relationships/hyperlink" Target="Renewable%20energy%20ppt%20-%20YouTube.flv" TargetMode="External"/><Relationship Id="rId2" Type="http://schemas.openxmlformats.org/officeDocument/2006/relationships/image" Target="../media/image5.gif"/><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6.wmf"/></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8.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2.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6.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31.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3.xml"/><Relationship Id="rId7" Type="http://schemas.openxmlformats.org/officeDocument/2006/relationships/image" Target="../media/image34.wmf"/><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oleObject" Target="../embeddings/oleObject20.bin"/><Relationship Id="rId5" Type="http://schemas.openxmlformats.org/officeDocument/2006/relationships/image" Target="../media/image33.wmf"/><Relationship Id="rId4" Type="http://schemas.openxmlformats.org/officeDocument/2006/relationships/oleObject" Target="../embeddings/oleObject19.bin"/><Relationship Id="rId9" Type="http://schemas.openxmlformats.org/officeDocument/2006/relationships/image" Target="../media/image35.wmf"/></Relationships>
</file>

<file path=ppt/slides/_rels/slide27.xml.rels><?xml version="1.0" encoding="UTF-8" standalone="yes"?>
<Relationships xmlns="http://schemas.openxmlformats.org/package/2006/relationships"><Relationship Id="rId8" Type="http://schemas.openxmlformats.org/officeDocument/2006/relationships/image" Target="../media/image38.jpeg"/><Relationship Id="rId3" Type="http://schemas.openxmlformats.org/officeDocument/2006/relationships/notesSlide" Target="../notesSlides/notesSlide4.xml"/><Relationship Id="rId7" Type="http://schemas.openxmlformats.org/officeDocument/2006/relationships/image" Target="../media/image37.wmf"/><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oleObject" Target="../embeddings/oleObject23.bin"/><Relationship Id="rId5" Type="http://schemas.openxmlformats.org/officeDocument/2006/relationships/image" Target="../media/image36.wmf"/><Relationship Id="rId4" Type="http://schemas.openxmlformats.org/officeDocument/2006/relationships/oleObject" Target="../embeddings/oleObject22.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Renewable%20energy%20ppt%20-%20YouTube.flv" TargetMode="External"/><Relationship Id="rId2" Type="http://schemas.openxmlformats.org/officeDocument/2006/relationships/image" Target="../media/image5.gif"/><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3.bin"/><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1">
                <a:tint val="94000"/>
                <a:shade val="94000"/>
                <a:satMod val="160000"/>
                <a:alpha val="0"/>
                <a:lumMod val="1000"/>
                <a:lumOff val="99000"/>
              </a:schemeClr>
            </a:gs>
            <a:gs pos="100000">
              <a:schemeClr val="bg1">
                <a:tint val="97000"/>
                <a:shade val="94000"/>
                <a:satMod val="180000"/>
                <a:lumMod val="84000"/>
              </a:schemeClr>
            </a:gs>
          </a:gsLst>
          <a:path path="circle">
            <a:fillToRect l="24000" t="44000" r="24000" b="12000"/>
          </a:path>
        </a:gradFill>
        <a:effectLst/>
      </p:bgPr>
    </p:bg>
    <p:spTree>
      <p:nvGrpSpPr>
        <p:cNvPr id="1" name=""/>
        <p:cNvGrpSpPr/>
        <p:nvPr/>
      </p:nvGrpSpPr>
      <p:grpSpPr>
        <a:xfrm>
          <a:off x="0" y="0"/>
          <a:ext cx="0" cy="0"/>
          <a:chOff x="0" y="0"/>
          <a:chExt cx="0" cy="0"/>
        </a:xfrm>
      </p:grpSpPr>
      <p:sp>
        <p:nvSpPr>
          <p:cNvPr id="13" name="Title 12"/>
          <p:cNvSpPr>
            <a:spLocks noGrp="1"/>
          </p:cNvSpPr>
          <p:nvPr>
            <p:ph type="ctrTitle" idx="4294967295"/>
          </p:nvPr>
        </p:nvSpPr>
        <p:spPr>
          <a:xfrm>
            <a:off x="685800" y="447675"/>
            <a:ext cx="7704138" cy="1257300"/>
          </a:xfrm>
        </p:spPr>
        <p:txBody>
          <a:bodyPr/>
          <a:lstStyle/>
          <a:p>
            <a:pPr marL="182880" indent="0" algn="ctr">
              <a:lnSpc>
                <a:spcPct val="115000"/>
              </a:lnSpc>
              <a:spcAft>
                <a:spcPct val="0"/>
              </a:spcAft>
              <a:buNone/>
              <a:defRPr/>
            </a:pPr>
            <a:r>
              <a:rPr lang="en-US" sz="6600" i="1" dirty="0" smtClean="0">
                <a:solidFill>
                  <a:schemeClr val="accent2">
                    <a:lumMod val="75000"/>
                  </a:schemeClr>
                </a:solidFill>
                <a:effectLst>
                  <a:outerShdw blurRad="38100" dist="38100" dir="2700000" algn="tl">
                    <a:srgbClr val="C0C0C0"/>
                  </a:outerShdw>
                </a:effectLst>
                <a:latin typeface="Arabic Typesetting" pitchFamily="66" charset="-78"/>
                <a:cs typeface="Arabic Typesetting" pitchFamily="66" charset="-78"/>
              </a:rPr>
              <a:t>Automatic Control</a:t>
            </a:r>
            <a:endParaRPr lang="en-US" sz="6600" i="1" dirty="0">
              <a:solidFill>
                <a:srgbClr val="000066"/>
              </a:solidFill>
              <a:effectLst>
                <a:outerShdw blurRad="38100" dist="38100" dir="2700000" algn="tl">
                  <a:srgbClr val="C0C0C0"/>
                </a:outerShdw>
              </a:effectLst>
              <a:latin typeface="Lucida Bright" pitchFamily="18" charset="0"/>
              <a:cs typeface="Times New Roman" pitchFamily="18" charset="0"/>
            </a:endParaRPr>
          </a:p>
        </p:txBody>
      </p:sp>
      <p:sp>
        <p:nvSpPr>
          <p:cNvPr id="6" name="Rectangle 3"/>
          <p:cNvSpPr txBox="1">
            <a:spLocks noChangeArrowheads="1"/>
          </p:cNvSpPr>
          <p:nvPr/>
        </p:nvSpPr>
        <p:spPr>
          <a:xfrm>
            <a:off x="812800" y="1886865"/>
            <a:ext cx="7634513" cy="1669144"/>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lnSpc>
                <a:spcPct val="170000"/>
              </a:lnSpc>
              <a:spcBef>
                <a:spcPct val="0"/>
              </a:spcBef>
              <a:spcAft>
                <a:spcPct val="0"/>
              </a:spcAft>
              <a:defRPr/>
            </a:pPr>
            <a:r>
              <a:rPr lang="en-US" sz="3200" i="1" dirty="0">
                <a:solidFill>
                  <a:schemeClr val="tx1">
                    <a:lumMod val="95000"/>
                    <a:lumOff val="5000"/>
                  </a:schemeClr>
                </a:solidFill>
                <a:latin typeface="Monotype Corsiva" panose="03010101010201010101" pitchFamily="66" charset="0"/>
              </a:rPr>
              <a:t>By</a:t>
            </a:r>
          </a:p>
          <a:p>
            <a:pPr algn="ctr">
              <a:lnSpc>
                <a:spcPct val="170000"/>
              </a:lnSpc>
              <a:spcBef>
                <a:spcPct val="0"/>
              </a:spcBef>
              <a:spcAft>
                <a:spcPct val="0"/>
              </a:spcAft>
              <a:defRPr/>
            </a:pPr>
            <a:r>
              <a:rPr lang="en-US" sz="3200" i="1" dirty="0" smtClean="0">
                <a:solidFill>
                  <a:schemeClr val="tx1">
                    <a:lumMod val="95000"/>
                    <a:lumOff val="5000"/>
                  </a:schemeClr>
                </a:solidFill>
                <a:latin typeface="Monotype Corsiva" panose="03010101010201010101" pitchFamily="66" charset="0"/>
              </a:rPr>
              <a:t>Dr. / Mohamed Ahmed Ebrahim Mohamed</a:t>
            </a:r>
          </a:p>
          <a:p>
            <a:pPr algn="ctr" rtl="1">
              <a:lnSpc>
                <a:spcPct val="170000"/>
              </a:lnSpc>
              <a:spcBef>
                <a:spcPct val="0"/>
              </a:spcBef>
              <a:spcAft>
                <a:spcPct val="0"/>
              </a:spcAft>
              <a:defRPr/>
            </a:pPr>
            <a:endParaRPr lang="en-US" sz="2800" dirty="0" smtClean="0">
              <a:solidFill>
                <a:schemeClr val="tx1">
                  <a:lumMod val="95000"/>
                  <a:lumOff val="5000"/>
                </a:schemeClr>
              </a:solidFill>
            </a:endParaRPr>
          </a:p>
        </p:txBody>
      </p:sp>
      <p:sp>
        <p:nvSpPr>
          <p:cNvPr id="4" name="Rectangle 3"/>
          <p:cNvSpPr txBox="1">
            <a:spLocks noChangeArrowheads="1"/>
          </p:cNvSpPr>
          <p:nvPr/>
        </p:nvSpPr>
        <p:spPr>
          <a:xfrm>
            <a:off x="435426" y="3693886"/>
            <a:ext cx="8244114" cy="1669144"/>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lnSpc>
                <a:spcPct val="170000"/>
              </a:lnSpc>
              <a:spcBef>
                <a:spcPct val="0"/>
              </a:spcBef>
              <a:spcAft>
                <a:spcPct val="0"/>
              </a:spcAft>
              <a:defRPr/>
            </a:pPr>
            <a:r>
              <a:rPr lang="en-US" sz="2400" dirty="0" smtClean="0">
                <a:solidFill>
                  <a:schemeClr val="tx1">
                    <a:lumMod val="95000"/>
                    <a:lumOff val="5000"/>
                  </a:schemeClr>
                </a:solidFill>
              </a:rPr>
              <a:t>E-mail: mohamedahmed_en@yahoo.com</a:t>
            </a:r>
          </a:p>
          <a:p>
            <a:pPr algn="ctr" rtl="1">
              <a:lnSpc>
                <a:spcPct val="170000"/>
              </a:lnSpc>
              <a:spcBef>
                <a:spcPct val="0"/>
              </a:spcBef>
              <a:spcAft>
                <a:spcPct val="0"/>
              </a:spcAft>
              <a:defRPr/>
            </a:pPr>
            <a:r>
              <a:rPr lang="en-US" sz="2400" dirty="0" smtClean="0">
                <a:solidFill>
                  <a:schemeClr val="tx1">
                    <a:lumMod val="95000"/>
                    <a:lumOff val="5000"/>
                  </a:schemeClr>
                </a:solidFill>
              </a:rPr>
              <a:t>Web site: </a:t>
            </a:r>
            <a:r>
              <a:rPr lang="en-US" sz="2400" dirty="0"/>
              <a:t>http://bu.edu.eg/staff/mohamedmohamed033</a:t>
            </a:r>
            <a:endParaRPr lang="en-US" sz="2400" dirty="0" smtClean="0">
              <a:solidFill>
                <a:schemeClr val="tx1">
                  <a:lumMod val="95000"/>
                  <a:lumOff val="5000"/>
                </a:schemeClr>
              </a:solidFill>
            </a:endParaRPr>
          </a:p>
        </p:txBody>
      </p:sp>
      <p:pic>
        <p:nvPicPr>
          <p:cNvPr id="5" name="Picture 20" descr="raull5">
            <a:hlinkClick r:id="rId3" action="ppaction://hlinkfile"/>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a:xfrm>
            <a:off x="78698" y="1749622"/>
            <a:ext cx="1741487" cy="1244600"/>
          </a:xfrm>
          <a:prstGeom prst="rect">
            <a:avLst/>
          </a:prstGeom>
        </p:spPr>
      </p:pic>
      <p:pic>
        <p:nvPicPr>
          <p:cNvPr id="7" name="Picture 20" descr="raull5">
            <a:hlinkClick r:id="rId3" action="ppaction://hlinkfile"/>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a:xfrm>
            <a:off x="7328444" y="1756882"/>
            <a:ext cx="1741487" cy="1244600"/>
          </a:xfrm>
          <a:prstGeom prst="rect">
            <a:avLst/>
          </a:prstGeom>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118" t="4187" r="8337" b="5648"/>
          <a:stretch/>
        </p:blipFill>
        <p:spPr bwMode="auto">
          <a:xfrm>
            <a:off x="426720" y="609600"/>
            <a:ext cx="826008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990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447800" y="381000"/>
            <a:ext cx="6105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EG" sz="2400" b="1">
                <a:solidFill>
                  <a:schemeClr val="bg1"/>
                </a:solidFill>
                <a:latin typeface="Tahoma" pitchFamily="34" charset="0"/>
              </a:rPr>
              <a:t>STRAIGHT-LINE PHASE ANGLE PLOTS</a:t>
            </a:r>
          </a:p>
        </p:txBody>
      </p:sp>
      <p:sp>
        <p:nvSpPr>
          <p:cNvPr id="62467" name="Text Box 3"/>
          <p:cNvSpPr txBox="1">
            <a:spLocks noChangeArrowheads="1"/>
          </p:cNvSpPr>
          <p:nvPr/>
        </p:nvSpPr>
        <p:spPr bwMode="auto">
          <a:xfrm>
            <a:off x="914400" y="1447800"/>
            <a:ext cx="7488238"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itchFamily="34" charset="0"/>
                <a:cs typeface="Arial" pitchFamily="34" charset="0"/>
              </a:defRPr>
            </a:lvl1pPr>
            <a:lvl2pPr marL="914400" indent="-457200">
              <a:defRPr>
                <a:solidFill>
                  <a:schemeClr val="tx1"/>
                </a:solidFill>
                <a:latin typeface="Arial" pitchFamily="34" charset="0"/>
                <a:cs typeface="Arial" pitchFamily="34" charset="0"/>
              </a:defRPr>
            </a:lvl2pPr>
            <a:lvl3pPr marL="1371600" indent="-457200">
              <a:defRPr>
                <a:solidFill>
                  <a:schemeClr val="tx1"/>
                </a:solidFill>
                <a:latin typeface="Arial" pitchFamily="34" charset="0"/>
                <a:cs typeface="Arial" pitchFamily="34" charset="0"/>
              </a:defRPr>
            </a:lvl3pPr>
            <a:lvl4pPr marL="1828800" indent="-457200">
              <a:defRPr>
                <a:solidFill>
                  <a:schemeClr val="tx1"/>
                </a:solidFill>
                <a:latin typeface="Arial" pitchFamily="34" charset="0"/>
                <a:cs typeface="Arial" pitchFamily="34" charset="0"/>
              </a:defRPr>
            </a:lvl4pPr>
            <a:lvl5pPr marL="2286000" indent="-457200">
              <a:defRPr>
                <a:solidFill>
                  <a:schemeClr val="tx1"/>
                </a:solidFill>
                <a:latin typeface="Arial" pitchFamily="34" charset="0"/>
                <a:cs typeface="Arial" pitchFamily="34" charset="0"/>
              </a:defRPr>
            </a:lvl5pPr>
            <a:lvl6pPr marL="2743200" indent="-457200" algn="l" rtl="0" fontAlgn="base">
              <a:spcBef>
                <a:spcPct val="0"/>
              </a:spcBef>
              <a:spcAft>
                <a:spcPct val="0"/>
              </a:spcAft>
              <a:defRPr>
                <a:solidFill>
                  <a:schemeClr val="tx1"/>
                </a:solidFill>
                <a:latin typeface="Arial" pitchFamily="34" charset="0"/>
                <a:cs typeface="Arial" pitchFamily="34" charset="0"/>
              </a:defRPr>
            </a:lvl6pPr>
            <a:lvl7pPr marL="3200400" indent="-457200" algn="l" rtl="0" fontAlgn="base">
              <a:spcBef>
                <a:spcPct val="0"/>
              </a:spcBef>
              <a:spcAft>
                <a:spcPct val="0"/>
              </a:spcAft>
              <a:defRPr>
                <a:solidFill>
                  <a:schemeClr val="tx1"/>
                </a:solidFill>
                <a:latin typeface="Arial" pitchFamily="34" charset="0"/>
                <a:cs typeface="Arial" pitchFamily="34" charset="0"/>
              </a:defRPr>
            </a:lvl7pPr>
            <a:lvl8pPr marL="3657600" indent="-457200" algn="l" rtl="0" fontAlgn="base">
              <a:spcBef>
                <a:spcPct val="0"/>
              </a:spcBef>
              <a:spcAft>
                <a:spcPct val="0"/>
              </a:spcAft>
              <a:defRPr>
                <a:solidFill>
                  <a:schemeClr val="tx1"/>
                </a:solidFill>
                <a:latin typeface="Arial" pitchFamily="34" charset="0"/>
                <a:cs typeface="Arial" pitchFamily="34" charset="0"/>
              </a:defRPr>
            </a:lvl8pPr>
            <a:lvl9pPr marL="4114800" indent="-457200" algn="l" rtl="0" fontAlgn="base">
              <a:spcBef>
                <a:spcPct val="0"/>
              </a:spcBef>
              <a:spcAft>
                <a:spcPct val="0"/>
              </a:spcAft>
              <a:defRPr>
                <a:solidFill>
                  <a:schemeClr val="tx1"/>
                </a:solidFill>
                <a:latin typeface="Arial" pitchFamily="34" charset="0"/>
                <a:cs typeface="Arial" pitchFamily="34" charset="0"/>
              </a:defRPr>
            </a:lvl9pPr>
          </a:lstStyle>
          <a:p>
            <a:pPr>
              <a:spcBef>
                <a:spcPct val="50000"/>
              </a:spcBef>
              <a:buFontTx/>
              <a:buAutoNum type="arabicPeriod"/>
            </a:pPr>
            <a:r>
              <a:rPr lang="tr-TR" altLang="ar-EG" sz="2000" b="1" dirty="0">
                <a:latin typeface="Tahoma" pitchFamily="34" charset="0"/>
              </a:rPr>
              <a:t>The phase angle for constant K</a:t>
            </a:r>
            <a:r>
              <a:rPr lang="tr-TR" altLang="ar-EG" sz="2000" b="1" baseline="-25000" dirty="0">
                <a:latin typeface="Tahoma" pitchFamily="34" charset="0"/>
              </a:rPr>
              <a:t>o</a:t>
            </a:r>
            <a:r>
              <a:rPr lang="tr-TR" altLang="ar-EG" sz="2000" b="1" dirty="0">
                <a:latin typeface="Tahoma" pitchFamily="34" charset="0"/>
              </a:rPr>
              <a:t> is zero.</a:t>
            </a:r>
          </a:p>
          <a:p>
            <a:pPr>
              <a:spcBef>
                <a:spcPct val="50000"/>
              </a:spcBef>
              <a:buFontTx/>
              <a:buAutoNum type="arabicPeriod"/>
            </a:pPr>
            <a:r>
              <a:rPr lang="tr-TR" altLang="ar-EG" sz="2000" b="1" dirty="0">
                <a:latin typeface="Tahoma" pitchFamily="34" charset="0"/>
              </a:rPr>
              <a:t>The phase angle for a first-order zero or pole at the origin is a constant </a:t>
            </a:r>
            <a:r>
              <a:rPr lang="en-US" altLang="ar-EG" sz="2000" b="1" dirty="0">
                <a:latin typeface="Tahoma" pitchFamily="34" charset="0"/>
              </a:rPr>
              <a:t>±</a:t>
            </a:r>
            <a:r>
              <a:rPr lang="tr-TR" altLang="ar-EG" sz="2000" b="1" dirty="0">
                <a:latin typeface="Tahoma" pitchFamily="34" charset="0"/>
              </a:rPr>
              <a:t> 90</a:t>
            </a:r>
            <a:r>
              <a:rPr lang="tr-TR" altLang="ar-EG" sz="2000" b="1" baseline="30000" dirty="0">
                <a:latin typeface="Tahoma" pitchFamily="34" charset="0"/>
              </a:rPr>
              <a:t>0</a:t>
            </a:r>
            <a:r>
              <a:rPr lang="tr-TR" altLang="ar-EG" sz="2000" b="1" dirty="0">
                <a:latin typeface="Tahoma" pitchFamily="34" charset="0"/>
              </a:rPr>
              <a:t>.</a:t>
            </a:r>
          </a:p>
          <a:p>
            <a:pPr>
              <a:spcBef>
                <a:spcPct val="50000"/>
              </a:spcBef>
              <a:buFontTx/>
              <a:buAutoNum type="arabicPeriod"/>
            </a:pPr>
            <a:r>
              <a:rPr lang="tr-TR" altLang="ar-EG" sz="2000" b="1" dirty="0">
                <a:latin typeface="Tahoma" pitchFamily="34" charset="0"/>
              </a:rPr>
              <a:t>For a first-order zero or pole not at the origin,</a:t>
            </a:r>
          </a:p>
          <a:p>
            <a:pPr lvl="1">
              <a:spcBef>
                <a:spcPct val="50000"/>
              </a:spcBef>
              <a:buFontTx/>
              <a:buChar char="•"/>
            </a:pPr>
            <a:r>
              <a:rPr lang="tr-TR" altLang="ar-EG" sz="2000" b="1" dirty="0">
                <a:latin typeface="Tahoma" pitchFamily="34" charset="0"/>
              </a:rPr>
              <a:t>For frequencies less than one tenth the corner frequency, the phase angle is assumed to be zero.</a:t>
            </a:r>
          </a:p>
          <a:p>
            <a:pPr lvl="1">
              <a:spcBef>
                <a:spcPct val="50000"/>
              </a:spcBef>
              <a:buFontTx/>
              <a:buChar char="•"/>
            </a:pPr>
            <a:r>
              <a:rPr lang="tr-TR" altLang="ar-EG" sz="2000" b="1" dirty="0">
                <a:latin typeface="Tahoma" pitchFamily="34" charset="0"/>
              </a:rPr>
              <a:t>For frequencies greater than 10 times the corner frequency, the phase angle is assumed to be </a:t>
            </a:r>
            <a:r>
              <a:rPr lang="en-US" altLang="ar-EG" sz="2000" b="1" dirty="0">
                <a:latin typeface="Tahoma" pitchFamily="34" charset="0"/>
              </a:rPr>
              <a:t>±</a:t>
            </a:r>
            <a:r>
              <a:rPr lang="tr-TR" altLang="ar-EG" sz="2000" b="1" dirty="0">
                <a:latin typeface="Tahoma" pitchFamily="34" charset="0"/>
              </a:rPr>
              <a:t> 90</a:t>
            </a:r>
            <a:r>
              <a:rPr lang="tr-TR" altLang="ar-EG" sz="2000" b="1" baseline="30000" dirty="0">
                <a:latin typeface="Tahoma" pitchFamily="34" charset="0"/>
              </a:rPr>
              <a:t>0</a:t>
            </a:r>
            <a:r>
              <a:rPr lang="tr-TR" altLang="ar-EG" sz="2000" b="1" dirty="0">
                <a:latin typeface="Tahoma" pitchFamily="34" charset="0"/>
              </a:rPr>
              <a:t>.</a:t>
            </a:r>
          </a:p>
          <a:p>
            <a:pPr lvl="1">
              <a:spcBef>
                <a:spcPct val="50000"/>
              </a:spcBef>
              <a:buFontTx/>
              <a:buChar char="•"/>
            </a:pPr>
            <a:r>
              <a:rPr lang="tr-TR" altLang="ar-EG" sz="2000" b="1" dirty="0">
                <a:latin typeface="Tahoma" pitchFamily="34" charset="0"/>
              </a:rPr>
              <a:t>Between these frequencies the plot is a straight line that goes from 0</a:t>
            </a:r>
            <a:r>
              <a:rPr lang="tr-TR" altLang="ar-EG" sz="2000" b="1" baseline="30000" dirty="0">
                <a:latin typeface="Tahoma" pitchFamily="34" charset="0"/>
              </a:rPr>
              <a:t>0</a:t>
            </a:r>
            <a:r>
              <a:rPr lang="tr-TR" altLang="ar-EG" sz="2000" b="1" dirty="0">
                <a:latin typeface="Tahoma" pitchFamily="34" charset="0"/>
              </a:rPr>
              <a:t> to </a:t>
            </a:r>
            <a:r>
              <a:rPr lang="en-US" altLang="ar-EG" sz="2000" b="1" dirty="0">
                <a:latin typeface="Tahoma" pitchFamily="34" charset="0"/>
              </a:rPr>
              <a:t>±</a:t>
            </a:r>
            <a:r>
              <a:rPr lang="tr-TR" altLang="ar-EG" sz="2000" b="1" dirty="0">
                <a:latin typeface="Tahoma" pitchFamily="34" charset="0"/>
              </a:rPr>
              <a:t> 90</a:t>
            </a:r>
            <a:r>
              <a:rPr lang="tr-TR" altLang="ar-EG" sz="2000" b="1" baseline="30000" dirty="0">
                <a:latin typeface="Tahoma" pitchFamily="34" charset="0"/>
              </a:rPr>
              <a:t>0</a:t>
            </a:r>
            <a:r>
              <a:rPr lang="tr-TR" altLang="ar-EG" sz="2000" b="1" dirty="0">
                <a:latin typeface="Tahoma" pitchFamily="34" charset="0"/>
              </a:rPr>
              <a:t> with a slope of </a:t>
            </a:r>
            <a:r>
              <a:rPr lang="en-US" altLang="ar-EG" sz="2000" b="1" dirty="0">
                <a:latin typeface="Tahoma" pitchFamily="34" charset="0"/>
              </a:rPr>
              <a:t>±</a:t>
            </a:r>
            <a:r>
              <a:rPr lang="tr-TR" altLang="ar-EG" sz="2000" b="1" dirty="0">
                <a:latin typeface="Tahoma" pitchFamily="34" charset="0"/>
              </a:rPr>
              <a:t> 45</a:t>
            </a:r>
            <a:r>
              <a:rPr lang="tr-TR" altLang="ar-EG" sz="2000" b="1" baseline="30000" dirty="0">
                <a:latin typeface="Tahoma" pitchFamily="34" charset="0"/>
              </a:rPr>
              <a:t>0</a:t>
            </a:r>
            <a:r>
              <a:rPr lang="tr-TR" altLang="ar-EG" sz="2000" b="1" dirty="0">
                <a:latin typeface="Tahoma" pitchFamily="34" charset="0"/>
              </a:rPr>
              <a:t>/decade.</a:t>
            </a:r>
            <a:endParaRPr lang="en-US" altLang="ar-EG" sz="2000" b="1" dirty="0">
              <a:latin typeface="Tahoma" pitchFamily="34" charset="0"/>
            </a:endParaRPr>
          </a:p>
        </p:txBody>
      </p:sp>
    </p:spTree>
    <p:extLst>
      <p:ext uri="{BB962C8B-B14F-4D97-AF65-F5344CB8AC3E}">
        <p14:creationId xmlns:p14="http://schemas.microsoft.com/office/powerpoint/2010/main" val="3170244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363" t="4309" r="5066" b="4262"/>
          <a:stretch/>
        </p:blipFill>
        <p:spPr bwMode="auto">
          <a:xfrm>
            <a:off x="469265" y="593377"/>
            <a:ext cx="8263255" cy="577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4668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0" y="457200"/>
            <a:ext cx="3816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EG" sz="3200">
                <a:solidFill>
                  <a:schemeClr val="bg1"/>
                </a:solidFill>
                <a:latin typeface="Tahoma" pitchFamily="34" charset="0"/>
              </a:rPr>
              <a:t>EXAMPLE</a:t>
            </a:r>
          </a:p>
        </p:txBody>
      </p:sp>
      <p:graphicFrame>
        <p:nvGraphicFramePr>
          <p:cNvPr id="64515" name="Object 3"/>
          <p:cNvGraphicFramePr>
            <a:graphicFrameLocks noChangeAspect="1"/>
          </p:cNvGraphicFramePr>
          <p:nvPr>
            <p:extLst>
              <p:ext uri="{D42A27DB-BD31-4B8C-83A1-F6EECF244321}">
                <p14:modId xmlns:p14="http://schemas.microsoft.com/office/powerpoint/2010/main" val="2534677650"/>
              </p:ext>
            </p:extLst>
          </p:nvPr>
        </p:nvGraphicFramePr>
        <p:xfrm>
          <a:off x="323850" y="1692275"/>
          <a:ext cx="8054975" cy="4546600"/>
        </p:xfrm>
        <a:graphic>
          <a:graphicData uri="http://schemas.openxmlformats.org/presentationml/2006/ole">
            <mc:AlternateContent xmlns:mc="http://schemas.openxmlformats.org/markup-compatibility/2006">
              <mc:Choice xmlns:v="urn:schemas-microsoft-com:vml" Requires="v">
                <p:oleObj spid="_x0000_s10267" name="Equation" r:id="rId3" imgW="4025880" imgH="2273040" progId="Equation.DSMT4">
                  <p:embed/>
                </p:oleObj>
              </mc:Choice>
              <mc:Fallback>
                <p:oleObj name="Equation" r:id="rId3" imgW="4025880" imgH="2273040" progId="Equation.DSMT4">
                  <p:embed/>
                  <p:pic>
                    <p:nvPicPr>
                      <p:cNvPr id="0" name=""/>
                      <p:cNvPicPr>
                        <a:picLocks noChangeAspect="1" noChangeArrowheads="1"/>
                      </p:cNvPicPr>
                      <p:nvPr/>
                    </p:nvPicPr>
                    <p:blipFill>
                      <a:blip r:embed="rId4"/>
                      <a:srcRect/>
                      <a:stretch>
                        <a:fillRect/>
                      </a:stretch>
                    </p:blipFill>
                    <p:spPr bwMode="auto">
                      <a:xfrm>
                        <a:off x="323850" y="1692275"/>
                        <a:ext cx="8054975" cy="454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97355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628" t="4672" r="6392" b="4082"/>
          <a:stretch/>
        </p:blipFill>
        <p:spPr bwMode="auto">
          <a:xfrm>
            <a:off x="777240" y="502921"/>
            <a:ext cx="7741920" cy="5801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7949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762000" y="609600"/>
            <a:ext cx="7200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Compute the phase angle </a:t>
            </a:r>
            <a:r>
              <a:rPr lang="el-GR" altLang="ar-EG" sz="2000" b="1" dirty="0">
                <a:latin typeface="Tahoma" pitchFamily="34" charset="0"/>
                <a:cs typeface="Tahoma" pitchFamily="34" charset="0"/>
              </a:rPr>
              <a:t>θ</a:t>
            </a:r>
            <a:r>
              <a:rPr lang="tr-TR" altLang="ar-EG" sz="2000" b="1" dirty="0">
                <a:latin typeface="Tahoma" pitchFamily="34" charset="0"/>
                <a:cs typeface="Tahoma" pitchFamily="34" charset="0"/>
              </a:rPr>
              <a:t>(ω) at ω=50, 500, and 1000 rad/s.</a:t>
            </a:r>
            <a:endParaRPr lang="el-GR" altLang="ar-EG" sz="2000" b="1" dirty="0">
              <a:latin typeface="Tahoma" pitchFamily="34" charset="0"/>
              <a:cs typeface="Tahoma" pitchFamily="34" charset="0"/>
            </a:endParaRPr>
          </a:p>
        </p:txBody>
      </p:sp>
      <p:graphicFrame>
        <p:nvGraphicFramePr>
          <p:cNvPr id="66563" name="Object 3"/>
          <p:cNvGraphicFramePr>
            <a:graphicFrameLocks noChangeAspect="1"/>
          </p:cNvGraphicFramePr>
          <p:nvPr>
            <p:extLst>
              <p:ext uri="{D42A27DB-BD31-4B8C-83A1-F6EECF244321}">
                <p14:modId xmlns:p14="http://schemas.microsoft.com/office/powerpoint/2010/main" val="3624684652"/>
              </p:ext>
            </p:extLst>
          </p:nvPr>
        </p:nvGraphicFramePr>
        <p:xfrm>
          <a:off x="1327150" y="1524000"/>
          <a:ext cx="6867525" cy="1625600"/>
        </p:xfrm>
        <a:graphic>
          <a:graphicData uri="http://schemas.openxmlformats.org/presentationml/2006/ole">
            <mc:AlternateContent xmlns:mc="http://schemas.openxmlformats.org/markup-compatibility/2006">
              <mc:Choice xmlns:v="urn:schemas-microsoft-com:vml" Requires="v">
                <p:oleObj spid="_x0000_s11316" name="Equation" r:id="rId3" imgW="3809880" imgH="901440" progId="Equation.DSMT4">
                  <p:embed/>
                </p:oleObj>
              </mc:Choice>
              <mc:Fallback>
                <p:oleObj name="Equation" r:id="rId3" imgW="3809880" imgH="901440" progId="Equation.DSMT4">
                  <p:embed/>
                  <p:pic>
                    <p:nvPicPr>
                      <p:cNvPr id="0" name=""/>
                      <p:cNvPicPr>
                        <a:picLocks noChangeAspect="1" noChangeArrowheads="1"/>
                      </p:cNvPicPr>
                      <p:nvPr/>
                    </p:nvPicPr>
                    <p:blipFill>
                      <a:blip r:embed="rId4"/>
                      <a:srcRect/>
                      <a:stretch>
                        <a:fillRect/>
                      </a:stretch>
                    </p:blipFill>
                    <p:spPr bwMode="auto">
                      <a:xfrm>
                        <a:off x="1327150" y="1524000"/>
                        <a:ext cx="6867525" cy="162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564" name="Text Box 4"/>
          <p:cNvSpPr txBox="1">
            <a:spLocks noChangeArrowheads="1"/>
          </p:cNvSpPr>
          <p:nvPr/>
        </p:nvSpPr>
        <p:spPr bwMode="auto">
          <a:xfrm>
            <a:off x="838200" y="3276600"/>
            <a:ext cx="77771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Compute the steady-state output voltage if the source voltage is given by v</a:t>
            </a:r>
            <a:r>
              <a:rPr lang="tr-TR" altLang="ar-EG" sz="2000" b="1" baseline="-25000" dirty="0">
                <a:latin typeface="Tahoma" pitchFamily="34" charset="0"/>
              </a:rPr>
              <a:t>i</a:t>
            </a:r>
            <a:r>
              <a:rPr lang="tr-TR" altLang="ar-EG" sz="2000" b="1" dirty="0">
                <a:latin typeface="Tahoma" pitchFamily="34" charset="0"/>
              </a:rPr>
              <a:t>(t)=10cos(500t-25</a:t>
            </a:r>
            <a:r>
              <a:rPr lang="tr-TR" altLang="ar-EG" sz="2000" b="1" baseline="30000" dirty="0">
                <a:latin typeface="Tahoma" pitchFamily="34" charset="0"/>
              </a:rPr>
              <a:t>0</a:t>
            </a:r>
            <a:r>
              <a:rPr lang="tr-TR" altLang="ar-EG" sz="2000" b="1" dirty="0">
                <a:latin typeface="Tahoma" pitchFamily="34" charset="0"/>
              </a:rPr>
              <a:t>) V.</a:t>
            </a:r>
          </a:p>
        </p:txBody>
      </p:sp>
      <p:graphicFrame>
        <p:nvGraphicFramePr>
          <p:cNvPr id="66565" name="Object 5"/>
          <p:cNvGraphicFramePr>
            <a:graphicFrameLocks noChangeAspect="1"/>
          </p:cNvGraphicFramePr>
          <p:nvPr>
            <p:extLst>
              <p:ext uri="{D42A27DB-BD31-4B8C-83A1-F6EECF244321}">
                <p14:modId xmlns:p14="http://schemas.microsoft.com/office/powerpoint/2010/main" val="2797809749"/>
              </p:ext>
            </p:extLst>
          </p:nvPr>
        </p:nvGraphicFramePr>
        <p:xfrm>
          <a:off x="1654175" y="4267200"/>
          <a:ext cx="5626100" cy="1646238"/>
        </p:xfrm>
        <a:graphic>
          <a:graphicData uri="http://schemas.openxmlformats.org/presentationml/2006/ole">
            <mc:AlternateContent xmlns:mc="http://schemas.openxmlformats.org/markup-compatibility/2006">
              <mc:Choice xmlns:v="urn:schemas-microsoft-com:vml" Requires="v">
                <p:oleObj spid="_x0000_s11317" name="Equation" r:id="rId5" imgW="3124080" imgH="914400" progId="Equation.DSMT4">
                  <p:embed/>
                </p:oleObj>
              </mc:Choice>
              <mc:Fallback>
                <p:oleObj name="Equation" r:id="rId5" imgW="3124080" imgH="914400" progId="Equation.DSMT4">
                  <p:embed/>
                  <p:pic>
                    <p:nvPicPr>
                      <p:cNvPr id="0" name=""/>
                      <p:cNvPicPr>
                        <a:picLocks noChangeAspect="1" noChangeArrowheads="1"/>
                      </p:cNvPicPr>
                      <p:nvPr/>
                    </p:nvPicPr>
                    <p:blipFill>
                      <a:blip r:embed="rId6"/>
                      <a:srcRect/>
                      <a:stretch>
                        <a:fillRect/>
                      </a:stretch>
                    </p:blipFill>
                    <p:spPr bwMode="auto">
                      <a:xfrm>
                        <a:off x="1654175" y="4267200"/>
                        <a:ext cx="5626100" cy="164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93487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447800" y="381000"/>
            <a:ext cx="4968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EG" sz="3200" b="1">
                <a:solidFill>
                  <a:schemeClr val="bg1"/>
                </a:solidFill>
                <a:latin typeface="Tahoma" pitchFamily="34" charset="0"/>
              </a:rPr>
              <a:t>PHASE ANGLE PLOTS</a:t>
            </a:r>
          </a:p>
        </p:txBody>
      </p:sp>
      <p:sp>
        <p:nvSpPr>
          <p:cNvPr id="75779" name="Text Box 3"/>
          <p:cNvSpPr txBox="1">
            <a:spLocks noChangeArrowheads="1"/>
          </p:cNvSpPr>
          <p:nvPr/>
        </p:nvSpPr>
        <p:spPr bwMode="auto">
          <a:xfrm>
            <a:off x="533400" y="1600200"/>
            <a:ext cx="801211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itchFamily="34" charset="0"/>
                <a:cs typeface="Arial" pitchFamily="34" charset="0"/>
              </a:defRPr>
            </a:lvl1pPr>
            <a:lvl2pPr marL="914400" indent="-457200">
              <a:defRPr>
                <a:solidFill>
                  <a:schemeClr val="tx1"/>
                </a:solidFill>
                <a:latin typeface="Arial" pitchFamily="34" charset="0"/>
                <a:cs typeface="Arial" pitchFamily="34" charset="0"/>
              </a:defRPr>
            </a:lvl2pPr>
            <a:lvl3pPr marL="1371600" indent="-457200">
              <a:defRPr>
                <a:solidFill>
                  <a:schemeClr val="tx1"/>
                </a:solidFill>
                <a:latin typeface="Arial" pitchFamily="34" charset="0"/>
                <a:cs typeface="Arial" pitchFamily="34" charset="0"/>
              </a:defRPr>
            </a:lvl3pPr>
            <a:lvl4pPr marL="1828800" indent="-457200">
              <a:defRPr>
                <a:solidFill>
                  <a:schemeClr val="tx1"/>
                </a:solidFill>
                <a:latin typeface="Arial" pitchFamily="34" charset="0"/>
                <a:cs typeface="Arial" pitchFamily="34" charset="0"/>
              </a:defRPr>
            </a:lvl4pPr>
            <a:lvl5pPr marL="2286000" indent="-457200">
              <a:defRPr>
                <a:solidFill>
                  <a:schemeClr val="tx1"/>
                </a:solidFill>
                <a:latin typeface="Arial" pitchFamily="34" charset="0"/>
                <a:cs typeface="Arial" pitchFamily="34" charset="0"/>
              </a:defRPr>
            </a:lvl5pPr>
            <a:lvl6pPr marL="2743200" indent="-457200" algn="l" rtl="0" fontAlgn="base">
              <a:spcBef>
                <a:spcPct val="0"/>
              </a:spcBef>
              <a:spcAft>
                <a:spcPct val="0"/>
              </a:spcAft>
              <a:defRPr>
                <a:solidFill>
                  <a:schemeClr val="tx1"/>
                </a:solidFill>
                <a:latin typeface="Arial" pitchFamily="34" charset="0"/>
                <a:cs typeface="Arial" pitchFamily="34" charset="0"/>
              </a:defRPr>
            </a:lvl6pPr>
            <a:lvl7pPr marL="3200400" indent="-457200" algn="l" rtl="0" fontAlgn="base">
              <a:spcBef>
                <a:spcPct val="0"/>
              </a:spcBef>
              <a:spcAft>
                <a:spcPct val="0"/>
              </a:spcAft>
              <a:defRPr>
                <a:solidFill>
                  <a:schemeClr val="tx1"/>
                </a:solidFill>
                <a:latin typeface="Arial" pitchFamily="34" charset="0"/>
                <a:cs typeface="Arial" pitchFamily="34" charset="0"/>
              </a:defRPr>
            </a:lvl7pPr>
            <a:lvl8pPr marL="3657600" indent="-457200" algn="l" rtl="0" fontAlgn="base">
              <a:spcBef>
                <a:spcPct val="0"/>
              </a:spcBef>
              <a:spcAft>
                <a:spcPct val="0"/>
              </a:spcAft>
              <a:defRPr>
                <a:solidFill>
                  <a:schemeClr val="tx1"/>
                </a:solidFill>
                <a:latin typeface="Arial" pitchFamily="34" charset="0"/>
                <a:cs typeface="Arial" pitchFamily="34" charset="0"/>
              </a:defRPr>
            </a:lvl8pPr>
            <a:lvl9pPr marL="4114800" indent="-457200" algn="l" rtl="0" fontAlgn="base">
              <a:spcBef>
                <a:spcPct val="0"/>
              </a:spcBef>
              <a:spcAft>
                <a:spcPct val="0"/>
              </a:spcAft>
              <a:defRPr>
                <a:solidFill>
                  <a:schemeClr val="tx1"/>
                </a:solidFill>
                <a:latin typeface="Arial" pitchFamily="34" charset="0"/>
                <a:cs typeface="Arial" pitchFamily="34" charset="0"/>
              </a:defRPr>
            </a:lvl9pPr>
          </a:lstStyle>
          <a:p>
            <a:r>
              <a:rPr lang="tr-TR" altLang="ar-EG" sz="2000" b="1" dirty="0">
                <a:latin typeface="Tahoma" pitchFamily="34" charset="0"/>
              </a:rPr>
              <a:t>For a second-order zero or pole not at the origin,</a:t>
            </a:r>
          </a:p>
          <a:p>
            <a:pPr lvl="1"/>
            <a:r>
              <a:rPr lang="tr-TR" altLang="ar-EG" sz="2000" b="1" dirty="0">
                <a:latin typeface="Tahoma" pitchFamily="34" charset="0"/>
              </a:rPr>
              <a:t>For frequencies less than one tenth the corner frequency, the phase angle is assumed to be zero.</a:t>
            </a:r>
          </a:p>
          <a:p>
            <a:pPr lvl="1">
              <a:buFontTx/>
              <a:buChar char="•"/>
            </a:pPr>
            <a:r>
              <a:rPr lang="tr-TR" altLang="ar-EG" sz="2000" b="1" dirty="0">
                <a:latin typeface="Tahoma" pitchFamily="34" charset="0"/>
              </a:rPr>
              <a:t>For frequencies greater than 10 times the corner frequency, the phase angle is assumed to be </a:t>
            </a:r>
            <a:r>
              <a:rPr lang="en-US" altLang="ar-EG" sz="2000" b="1" dirty="0">
                <a:latin typeface="Tahoma" pitchFamily="34" charset="0"/>
              </a:rPr>
              <a:t>±</a:t>
            </a:r>
            <a:r>
              <a:rPr lang="tr-TR" altLang="ar-EG" sz="2000" b="1" dirty="0">
                <a:latin typeface="Tahoma" pitchFamily="34" charset="0"/>
              </a:rPr>
              <a:t> 180</a:t>
            </a:r>
            <a:r>
              <a:rPr lang="tr-TR" altLang="ar-EG" sz="2000" b="1" baseline="30000" dirty="0">
                <a:latin typeface="Tahoma" pitchFamily="34" charset="0"/>
              </a:rPr>
              <a:t>0</a:t>
            </a:r>
            <a:r>
              <a:rPr lang="tr-TR" altLang="ar-EG" sz="2000" b="1" dirty="0">
                <a:latin typeface="Tahoma" pitchFamily="34" charset="0"/>
              </a:rPr>
              <a:t>.</a:t>
            </a:r>
          </a:p>
          <a:p>
            <a:pPr lvl="1">
              <a:buFontTx/>
              <a:buChar char="•"/>
            </a:pPr>
            <a:r>
              <a:rPr lang="tr-TR" altLang="ar-EG" sz="2000" b="1" dirty="0">
                <a:latin typeface="Tahoma" pitchFamily="34" charset="0"/>
              </a:rPr>
              <a:t>Between these frequencies the plot is a straight line that goes from 0</a:t>
            </a:r>
            <a:r>
              <a:rPr lang="tr-TR" altLang="ar-EG" sz="2000" b="1" baseline="30000" dirty="0">
                <a:latin typeface="Tahoma" pitchFamily="34" charset="0"/>
              </a:rPr>
              <a:t>0</a:t>
            </a:r>
            <a:r>
              <a:rPr lang="tr-TR" altLang="ar-EG" sz="2000" b="1" dirty="0">
                <a:latin typeface="Tahoma" pitchFamily="34" charset="0"/>
              </a:rPr>
              <a:t> to </a:t>
            </a:r>
            <a:r>
              <a:rPr lang="en-US" altLang="ar-EG" sz="2000" b="1" dirty="0">
                <a:latin typeface="Tahoma" pitchFamily="34" charset="0"/>
              </a:rPr>
              <a:t>±</a:t>
            </a:r>
            <a:r>
              <a:rPr lang="tr-TR" altLang="ar-EG" sz="2000" b="1" dirty="0">
                <a:latin typeface="Tahoma" pitchFamily="34" charset="0"/>
              </a:rPr>
              <a:t> 180</a:t>
            </a:r>
            <a:r>
              <a:rPr lang="tr-TR" altLang="ar-EG" sz="2000" b="1" baseline="30000" dirty="0">
                <a:latin typeface="Tahoma" pitchFamily="34" charset="0"/>
              </a:rPr>
              <a:t>0</a:t>
            </a:r>
            <a:r>
              <a:rPr lang="tr-TR" altLang="ar-EG" sz="2000" b="1" dirty="0">
                <a:latin typeface="Tahoma" pitchFamily="34" charset="0"/>
              </a:rPr>
              <a:t> with a slope of </a:t>
            </a:r>
            <a:r>
              <a:rPr lang="en-US" altLang="ar-EG" sz="2000" b="1" dirty="0">
                <a:latin typeface="Tahoma" pitchFamily="34" charset="0"/>
              </a:rPr>
              <a:t>±</a:t>
            </a:r>
            <a:r>
              <a:rPr lang="tr-TR" altLang="ar-EG" sz="2000" b="1" dirty="0">
                <a:latin typeface="Tahoma" pitchFamily="34" charset="0"/>
              </a:rPr>
              <a:t> 90</a:t>
            </a:r>
            <a:r>
              <a:rPr lang="tr-TR" altLang="ar-EG" sz="2000" b="1" baseline="30000" dirty="0">
                <a:latin typeface="Tahoma" pitchFamily="34" charset="0"/>
              </a:rPr>
              <a:t>0</a:t>
            </a:r>
            <a:r>
              <a:rPr lang="tr-TR" altLang="ar-EG" sz="2000" b="1" dirty="0">
                <a:latin typeface="Tahoma" pitchFamily="34" charset="0"/>
              </a:rPr>
              <a:t>/decade.     </a:t>
            </a:r>
          </a:p>
          <a:p>
            <a:pPr lvl="1"/>
            <a:r>
              <a:rPr lang="tr-TR" altLang="ar-EG" sz="2000" b="1" dirty="0">
                <a:latin typeface="Tahoma" pitchFamily="34" charset="0"/>
              </a:rPr>
              <a:t>As in the case of the amplitude plot, </a:t>
            </a:r>
            <a:r>
              <a:rPr lang="el-GR" altLang="ar-EG" sz="2000" b="1" dirty="0">
                <a:latin typeface="Tahoma" pitchFamily="34" charset="0"/>
                <a:cs typeface="Tahoma" pitchFamily="34" charset="0"/>
              </a:rPr>
              <a:t>ζ</a:t>
            </a:r>
            <a:r>
              <a:rPr lang="tr-TR" altLang="ar-EG" sz="2000" b="1" dirty="0">
                <a:latin typeface="Tahoma" pitchFamily="34" charset="0"/>
                <a:cs typeface="Tahoma" pitchFamily="34" charset="0"/>
              </a:rPr>
              <a:t> is important in determining the exact shape of the phase angle plot. For small values of  </a:t>
            </a:r>
            <a:r>
              <a:rPr lang="el-GR" altLang="ar-EG" sz="2000" b="1" dirty="0">
                <a:latin typeface="Tahoma" pitchFamily="34" charset="0"/>
                <a:cs typeface="Tahoma" pitchFamily="34" charset="0"/>
              </a:rPr>
              <a:t>ζ</a:t>
            </a:r>
            <a:r>
              <a:rPr lang="tr-TR" altLang="ar-EG" sz="2000" b="1" dirty="0">
                <a:latin typeface="Tahoma" pitchFamily="34" charset="0"/>
                <a:cs typeface="Tahoma" pitchFamily="34" charset="0"/>
              </a:rPr>
              <a:t> , the phase angle changes rapidly in the vicinity of the corner frequency.</a:t>
            </a:r>
            <a:endParaRPr lang="el-GR" altLang="ar-EG" sz="2000" b="1" dirty="0">
              <a:latin typeface="Tahoma" pitchFamily="34" charset="0"/>
              <a:cs typeface="Tahoma" pitchFamily="34" charset="0"/>
            </a:endParaRPr>
          </a:p>
        </p:txBody>
      </p:sp>
    </p:spTree>
    <p:extLst>
      <p:ext uri="{BB962C8B-B14F-4D97-AF65-F5344CB8AC3E}">
        <p14:creationId xmlns:p14="http://schemas.microsoft.com/office/powerpoint/2010/main" val="3259186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69" t="7002" r="7273" b="4647"/>
          <a:stretch/>
        </p:blipFill>
        <p:spPr bwMode="auto">
          <a:xfrm>
            <a:off x="304800" y="518160"/>
            <a:ext cx="8534400" cy="5958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5443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530" t="5170" r="6530" b="4218"/>
          <a:stretch/>
        </p:blipFill>
        <p:spPr bwMode="auto">
          <a:xfrm>
            <a:off x="1478280" y="1051560"/>
            <a:ext cx="6492240" cy="5074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827" name="Text Box 3"/>
          <p:cNvSpPr txBox="1">
            <a:spLocks noChangeArrowheads="1"/>
          </p:cNvSpPr>
          <p:nvPr/>
        </p:nvSpPr>
        <p:spPr bwMode="auto">
          <a:xfrm>
            <a:off x="5181600" y="2438400"/>
            <a:ext cx="9350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ar-EG" sz="1600">
                <a:latin typeface="Tahoma" pitchFamily="34" charset="0"/>
                <a:cs typeface="Tahoma" pitchFamily="34" charset="0"/>
              </a:rPr>
              <a:t>ζ</a:t>
            </a:r>
            <a:r>
              <a:rPr lang="tr-TR" altLang="ar-EG" sz="1600">
                <a:latin typeface="Tahoma" pitchFamily="34" charset="0"/>
                <a:cs typeface="Tahoma" pitchFamily="34" charset="0"/>
              </a:rPr>
              <a:t>=0.1</a:t>
            </a:r>
            <a:endParaRPr lang="el-GR" altLang="ar-EG" sz="1600">
              <a:latin typeface="Tahoma" pitchFamily="34" charset="0"/>
              <a:cs typeface="Tahoma" pitchFamily="34" charset="0"/>
            </a:endParaRPr>
          </a:p>
        </p:txBody>
      </p:sp>
      <p:sp>
        <p:nvSpPr>
          <p:cNvPr id="77828" name="Line 4"/>
          <p:cNvSpPr>
            <a:spLocks noChangeShapeType="1"/>
          </p:cNvSpPr>
          <p:nvPr/>
        </p:nvSpPr>
        <p:spPr bwMode="auto">
          <a:xfrm flipH="1">
            <a:off x="4953000" y="2667000"/>
            <a:ext cx="215900" cy="0"/>
          </a:xfrm>
          <a:prstGeom prst="line">
            <a:avLst/>
          </a:prstGeom>
          <a:noFill/>
          <a:ln w="9525">
            <a:solidFill>
              <a:srgbClr val="99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7829" name="Text Box 5"/>
          <p:cNvSpPr txBox="1">
            <a:spLocks noChangeArrowheads="1"/>
          </p:cNvSpPr>
          <p:nvPr/>
        </p:nvSpPr>
        <p:spPr bwMode="auto">
          <a:xfrm>
            <a:off x="5181600" y="2819400"/>
            <a:ext cx="9350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ar-EG" sz="1600">
                <a:latin typeface="Tahoma" pitchFamily="34" charset="0"/>
                <a:cs typeface="Tahoma" pitchFamily="34" charset="0"/>
              </a:rPr>
              <a:t>ζ</a:t>
            </a:r>
            <a:r>
              <a:rPr lang="tr-TR" altLang="ar-EG" sz="1600">
                <a:latin typeface="Tahoma" pitchFamily="34" charset="0"/>
                <a:cs typeface="Tahoma" pitchFamily="34" charset="0"/>
              </a:rPr>
              <a:t>=0.3</a:t>
            </a:r>
            <a:endParaRPr lang="el-GR" altLang="ar-EG" sz="1600">
              <a:latin typeface="Tahoma" pitchFamily="34" charset="0"/>
              <a:cs typeface="Tahoma" pitchFamily="34" charset="0"/>
            </a:endParaRPr>
          </a:p>
        </p:txBody>
      </p:sp>
      <p:sp>
        <p:nvSpPr>
          <p:cNvPr id="77830" name="Line 6"/>
          <p:cNvSpPr>
            <a:spLocks noChangeShapeType="1"/>
          </p:cNvSpPr>
          <p:nvPr/>
        </p:nvSpPr>
        <p:spPr bwMode="auto">
          <a:xfrm flipH="1">
            <a:off x="4953000" y="2971800"/>
            <a:ext cx="215900" cy="0"/>
          </a:xfrm>
          <a:prstGeom prst="line">
            <a:avLst/>
          </a:prstGeom>
          <a:noFill/>
          <a:ln w="9525">
            <a:solidFill>
              <a:srgbClr val="00FF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7831" name="Line 7"/>
          <p:cNvSpPr>
            <a:spLocks noChangeShapeType="1"/>
          </p:cNvSpPr>
          <p:nvPr/>
        </p:nvSpPr>
        <p:spPr bwMode="auto">
          <a:xfrm flipH="1">
            <a:off x="5029200" y="3429000"/>
            <a:ext cx="215900" cy="0"/>
          </a:xfrm>
          <a:prstGeom prst="line">
            <a:avLst/>
          </a:prstGeom>
          <a:noFill/>
          <a:ln w="9525">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7832" name="Text Box 8"/>
          <p:cNvSpPr txBox="1">
            <a:spLocks noChangeArrowheads="1"/>
          </p:cNvSpPr>
          <p:nvPr/>
        </p:nvSpPr>
        <p:spPr bwMode="auto">
          <a:xfrm>
            <a:off x="5257800" y="3276600"/>
            <a:ext cx="9350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ar-EG" sz="1600">
                <a:latin typeface="Tahoma" pitchFamily="34" charset="0"/>
                <a:cs typeface="Tahoma" pitchFamily="34" charset="0"/>
              </a:rPr>
              <a:t>ζ</a:t>
            </a:r>
            <a:r>
              <a:rPr lang="tr-TR" altLang="ar-EG" sz="1600">
                <a:latin typeface="Tahoma" pitchFamily="34" charset="0"/>
                <a:cs typeface="Tahoma" pitchFamily="34" charset="0"/>
              </a:rPr>
              <a:t>=0.707</a:t>
            </a:r>
            <a:endParaRPr lang="el-GR" altLang="ar-EG" sz="1600">
              <a:latin typeface="Tahoma" pitchFamily="34" charset="0"/>
              <a:cs typeface="Tahoma" pitchFamily="34" charset="0"/>
            </a:endParaRPr>
          </a:p>
        </p:txBody>
      </p:sp>
    </p:spTree>
    <p:extLst>
      <p:ext uri="{BB962C8B-B14F-4D97-AF65-F5344CB8AC3E}">
        <p14:creationId xmlns:p14="http://schemas.microsoft.com/office/powerpoint/2010/main" val="1250660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381000" y="228600"/>
            <a:ext cx="42497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EG" sz="3200">
                <a:latin typeface="Tahoma" pitchFamily="34" charset="0"/>
              </a:rPr>
              <a:t>EXAMPLE</a:t>
            </a:r>
          </a:p>
        </p:txBody>
      </p:sp>
      <p:sp>
        <p:nvSpPr>
          <p:cNvPr id="78851" name="Oval 3"/>
          <p:cNvSpPr>
            <a:spLocks noChangeArrowheads="1"/>
          </p:cNvSpPr>
          <p:nvPr/>
        </p:nvSpPr>
        <p:spPr bwMode="auto">
          <a:xfrm>
            <a:off x="900113" y="2565400"/>
            <a:ext cx="503237" cy="503238"/>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8852" name="Text Box 4"/>
          <p:cNvSpPr txBox="1">
            <a:spLocks noChangeArrowheads="1"/>
          </p:cNvSpPr>
          <p:nvPr/>
        </p:nvSpPr>
        <p:spPr bwMode="auto">
          <a:xfrm>
            <a:off x="971550" y="2565400"/>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a:t>
            </a:r>
          </a:p>
        </p:txBody>
      </p:sp>
      <p:sp>
        <p:nvSpPr>
          <p:cNvPr id="78853" name="Line 5"/>
          <p:cNvSpPr>
            <a:spLocks noChangeShapeType="1"/>
          </p:cNvSpPr>
          <p:nvPr/>
        </p:nvSpPr>
        <p:spPr bwMode="auto">
          <a:xfrm>
            <a:off x="1042988" y="2924175"/>
            <a:ext cx="215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54" name="Line 6"/>
          <p:cNvSpPr>
            <a:spLocks noChangeShapeType="1"/>
          </p:cNvSpPr>
          <p:nvPr/>
        </p:nvSpPr>
        <p:spPr bwMode="auto">
          <a:xfrm flipV="1">
            <a:off x="1116013" y="2349500"/>
            <a:ext cx="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55" name="Line 7"/>
          <p:cNvSpPr>
            <a:spLocks noChangeShapeType="1"/>
          </p:cNvSpPr>
          <p:nvPr/>
        </p:nvSpPr>
        <p:spPr bwMode="auto">
          <a:xfrm>
            <a:off x="1116013" y="2133600"/>
            <a:ext cx="2873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56" name="Line 8"/>
          <p:cNvSpPr>
            <a:spLocks noChangeShapeType="1"/>
          </p:cNvSpPr>
          <p:nvPr/>
        </p:nvSpPr>
        <p:spPr bwMode="auto">
          <a:xfrm flipH="1">
            <a:off x="2484438" y="3068638"/>
            <a:ext cx="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57" name="Line 9"/>
          <p:cNvSpPr>
            <a:spLocks noChangeShapeType="1"/>
          </p:cNvSpPr>
          <p:nvPr/>
        </p:nvSpPr>
        <p:spPr bwMode="auto">
          <a:xfrm>
            <a:off x="2484438" y="3357563"/>
            <a:ext cx="0" cy="2873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58" name="Line 10"/>
          <p:cNvSpPr>
            <a:spLocks noChangeShapeType="1"/>
          </p:cNvSpPr>
          <p:nvPr/>
        </p:nvSpPr>
        <p:spPr bwMode="auto">
          <a:xfrm flipH="1">
            <a:off x="1187450" y="3644900"/>
            <a:ext cx="11525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59" name="Line 11"/>
          <p:cNvSpPr>
            <a:spLocks noChangeShapeType="1"/>
          </p:cNvSpPr>
          <p:nvPr/>
        </p:nvSpPr>
        <p:spPr bwMode="auto">
          <a:xfrm>
            <a:off x="1187450" y="32845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60" name="Text Box 12"/>
          <p:cNvSpPr txBox="1">
            <a:spLocks noChangeArrowheads="1"/>
          </p:cNvSpPr>
          <p:nvPr/>
        </p:nvSpPr>
        <p:spPr bwMode="auto">
          <a:xfrm>
            <a:off x="539750" y="25654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v</a:t>
            </a:r>
            <a:r>
              <a:rPr lang="tr-TR" altLang="ar-EG" sz="1600" baseline="-25000">
                <a:latin typeface="Tahoma" pitchFamily="34" charset="0"/>
              </a:rPr>
              <a:t>i</a:t>
            </a:r>
            <a:endParaRPr lang="tr-TR" altLang="ar-EG" sz="1600">
              <a:latin typeface="Tahoma" pitchFamily="34" charset="0"/>
            </a:endParaRPr>
          </a:p>
        </p:txBody>
      </p:sp>
      <p:sp>
        <p:nvSpPr>
          <p:cNvPr id="78861" name="Text Box 13"/>
          <p:cNvSpPr txBox="1">
            <a:spLocks noChangeArrowheads="1"/>
          </p:cNvSpPr>
          <p:nvPr/>
        </p:nvSpPr>
        <p:spPr bwMode="auto">
          <a:xfrm>
            <a:off x="2627313" y="2205038"/>
            <a:ext cx="288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a:t>
            </a:r>
          </a:p>
        </p:txBody>
      </p:sp>
      <p:sp>
        <p:nvSpPr>
          <p:cNvPr id="78862" name="Text Box 14"/>
          <p:cNvSpPr txBox="1">
            <a:spLocks noChangeArrowheads="1"/>
          </p:cNvSpPr>
          <p:nvPr/>
        </p:nvSpPr>
        <p:spPr bwMode="auto">
          <a:xfrm>
            <a:off x="2627313" y="2708275"/>
            <a:ext cx="5032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v</a:t>
            </a:r>
            <a:r>
              <a:rPr lang="tr-TR" altLang="ar-EG" sz="1600" baseline="-25000">
                <a:latin typeface="Tahoma" pitchFamily="34" charset="0"/>
              </a:rPr>
              <a:t>o</a:t>
            </a:r>
            <a:endParaRPr lang="tr-TR" altLang="ar-EG" sz="1600">
              <a:latin typeface="Tahoma" pitchFamily="34" charset="0"/>
            </a:endParaRPr>
          </a:p>
        </p:txBody>
      </p:sp>
      <p:sp>
        <p:nvSpPr>
          <p:cNvPr id="78863" name="Line 15"/>
          <p:cNvSpPr>
            <a:spLocks noChangeShapeType="1"/>
          </p:cNvSpPr>
          <p:nvPr/>
        </p:nvSpPr>
        <p:spPr bwMode="auto">
          <a:xfrm>
            <a:off x="2771775" y="3500438"/>
            <a:ext cx="144463"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64" name="Line 16"/>
          <p:cNvSpPr>
            <a:spLocks noChangeShapeType="1"/>
          </p:cNvSpPr>
          <p:nvPr/>
        </p:nvSpPr>
        <p:spPr bwMode="auto">
          <a:xfrm>
            <a:off x="1403350" y="2133600"/>
            <a:ext cx="215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65" name="Freeform 17"/>
          <p:cNvSpPr>
            <a:spLocks/>
          </p:cNvSpPr>
          <p:nvPr/>
        </p:nvSpPr>
        <p:spPr bwMode="auto">
          <a:xfrm>
            <a:off x="1677988" y="2087563"/>
            <a:ext cx="517525" cy="117475"/>
          </a:xfrm>
          <a:custGeom>
            <a:avLst/>
            <a:gdLst>
              <a:gd name="T0" fmla="*/ 0 w 326"/>
              <a:gd name="T1" fmla="*/ 30 h 74"/>
              <a:gd name="T2" fmla="*/ 30 w 326"/>
              <a:gd name="T3" fmla="*/ 24 h 74"/>
              <a:gd name="T4" fmla="*/ 36 w 326"/>
              <a:gd name="T5" fmla="*/ 6 h 74"/>
              <a:gd name="T6" fmla="*/ 54 w 326"/>
              <a:gd name="T7" fmla="*/ 0 h 74"/>
              <a:gd name="T8" fmla="*/ 96 w 326"/>
              <a:gd name="T9" fmla="*/ 66 h 74"/>
              <a:gd name="T10" fmla="*/ 78 w 326"/>
              <a:gd name="T11" fmla="*/ 60 h 74"/>
              <a:gd name="T12" fmla="*/ 96 w 326"/>
              <a:gd name="T13" fmla="*/ 24 h 74"/>
              <a:gd name="T14" fmla="*/ 132 w 326"/>
              <a:gd name="T15" fmla="*/ 12 h 74"/>
              <a:gd name="T16" fmla="*/ 132 w 326"/>
              <a:gd name="T17" fmla="*/ 72 h 74"/>
              <a:gd name="T18" fmla="*/ 144 w 326"/>
              <a:gd name="T19" fmla="*/ 18 h 74"/>
              <a:gd name="T20" fmla="*/ 180 w 326"/>
              <a:gd name="T21" fmla="*/ 6 h 74"/>
              <a:gd name="T22" fmla="*/ 198 w 326"/>
              <a:gd name="T23" fmla="*/ 18 h 74"/>
              <a:gd name="T24" fmla="*/ 192 w 326"/>
              <a:gd name="T25" fmla="*/ 66 h 74"/>
              <a:gd name="T26" fmla="*/ 204 w 326"/>
              <a:gd name="T27" fmla="*/ 18 h 74"/>
              <a:gd name="T28" fmla="*/ 222 w 326"/>
              <a:gd name="T29" fmla="*/ 12 h 74"/>
              <a:gd name="T30" fmla="*/ 252 w 326"/>
              <a:gd name="T31" fmla="*/ 24 h 74"/>
              <a:gd name="T32" fmla="*/ 282 w 326"/>
              <a:gd name="T33" fmla="*/ 30 h 74"/>
              <a:gd name="T34" fmla="*/ 318 w 326"/>
              <a:gd name="T35" fmla="*/ 66 h 74"/>
              <a:gd name="T36" fmla="*/ 315 w 326"/>
              <a:gd name="T37"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6" h="74">
                <a:moveTo>
                  <a:pt x="0" y="30"/>
                </a:moveTo>
                <a:cubicBezTo>
                  <a:pt x="10" y="28"/>
                  <a:pt x="22" y="30"/>
                  <a:pt x="30" y="24"/>
                </a:cubicBezTo>
                <a:cubicBezTo>
                  <a:pt x="35" y="20"/>
                  <a:pt x="32" y="10"/>
                  <a:pt x="36" y="6"/>
                </a:cubicBezTo>
                <a:cubicBezTo>
                  <a:pt x="40" y="2"/>
                  <a:pt x="48" y="2"/>
                  <a:pt x="54" y="0"/>
                </a:cubicBezTo>
                <a:cubicBezTo>
                  <a:pt x="106" y="10"/>
                  <a:pt x="103" y="9"/>
                  <a:pt x="96" y="66"/>
                </a:cubicBezTo>
                <a:cubicBezTo>
                  <a:pt x="90" y="64"/>
                  <a:pt x="81" y="66"/>
                  <a:pt x="78" y="60"/>
                </a:cubicBezTo>
                <a:cubicBezTo>
                  <a:pt x="75" y="54"/>
                  <a:pt x="93" y="26"/>
                  <a:pt x="96" y="24"/>
                </a:cubicBezTo>
                <a:cubicBezTo>
                  <a:pt x="107" y="17"/>
                  <a:pt x="132" y="12"/>
                  <a:pt x="132" y="12"/>
                </a:cubicBezTo>
                <a:cubicBezTo>
                  <a:pt x="151" y="41"/>
                  <a:pt x="177" y="57"/>
                  <a:pt x="132" y="72"/>
                </a:cubicBezTo>
                <a:cubicBezTo>
                  <a:pt x="135" y="54"/>
                  <a:pt x="129" y="29"/>
                  <a:pt x="144" y="18"/>
                </a:cubicBezTo>
                <a:cubicBezTo>
                  <a:pt x="154" y="11"/>
                  <a:pt x="180" y="6"/>
                  <a:pt x="180" y="6"/>
                </a:cubicBezTo>
                <a:cubicBezTo>
                  <a:pt x="186" y="10"/>
                  <a:pt x="197" y="11"/>
                  <a:pt x="198" y="18"/>
                </a:cubicBezTo>
                <a:cubicBezTo>
                  <a:pt x="201" y="34"/>
                  <a:pt x="176" y="66"/>
                  <a:pt x="192" y="66"/>
                </a:cubicBezTo>
                <a:cubicBezTo>
                  <a:pt x="208" y="66"/>
                  <a:pt x="200" y="34"/>
                  <a:pt x="204" y="18"/>
                </a:cubicBezTo>
                <a:cubicBezTo>
                  <a:pt x="206" y="12"/>
                  <a:pt x="216" y="14"/>
                  <a:pt x="222" y="12"/>
                </a:cubicBezTo>
                <a:cubicBezTo>
                  <a:pt x="232" y="16"/>
                  <a:pt x="242" y="21"/>
                  <a:pt x="252" y="24"/>
                </a:cubicBezTo>
                <a:cubicBezTo>
                  <a:pt x="262" y="27"/>
                  <a:pt x="275" y="23"/>
                  <a:pt x="282" y="30"/>
                </a:cubicBezTo>
                <a:cubicBezTo>
                  <a:pt x="326" y="74"/>
                  <a:pt x="263" y="66"/>
                  <a:pt x="318" y="66"/>
                </a:cubicBezTo>
                <a:lnTo>
                  <a:pt x="315" y="29"/>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66" name="Line 18"/>
          <p:cNvSpPr>
            <a:spLocks noChangeShapeType="1"/>
          </p:cNvSpPr>
          <p:nvPr/>
        </p:nvSpPr>
        <p:spPr bwMode="auto">
          <a:xfrm flipH="1">
            <a:off x="2195513" y="2133600"/>
            <a:ext cx="730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67" name="Line 19"/>
          <p:cNvSpPr>
            <a:spLocks noChangeShapeType="1"/>
          </p:cNvSpPr>
          <p:nvPr/>
        </p:nvSpPr>
        <p:spPr bwMode="auto">
          <a:xfrm>
            <a:off x="1619250" y="2133600"/>
            <a:ext cx="730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68" name="Text Box 20"/>
          <p:cNvSpPr txBox="1">
            <a:spLocks noChangeArrowheads="1"/>
          </p:cNvSpPr>
          <p:nvPr/>
        </p:nvSpPr>
        <p:spPr bwMode="auto">
          <a:xfrm>
            <a:off x="1547813" y="1773238"/>
            <a:ext cx="86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50mH</a:t>
            </a:r>
          </a:p>
        </p:txBody>
      </p:sp>
      <p:sp>
        <p:nvSpPr>
          <p:cNvPr id="78869" name="Line 21"/>
          <p:cNvSpPr>
            <a:spLocks noChangeShapeType="1"/>
          </p:cNvSpPr>
          <p:nvPr/>
        </p:nvSpPr>
        <p:spPr bwMode="auto">
          <a:xfrm>
            <a:off x="2268538" y="3284538"/>
            <a:ext cx="36036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70" name="Line 22"/>
          <p:cNvSpPr>
            <a:spLocks noChangeShapeType="1"/>
          </p:cNvSpPr>
          <p:nvPr/>
        </p:nvSpPr>
        <p:spPr bwMode="auto">
          <a:xfrm>
            <a:off x="2268538" y="3357563"/>
            <a:ext cx="36036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71" name="Line 23"/>
          <p:cNvSpPr>
            <a:spLocks noChangeShapeType="1"/>
          </p:cNvSpPr>
          <p:nvPr/>
        </p:nvSpPr>
        <p:spPr bwMode="auto">
          <a:xfrm>
            <a:off x="2195513" y="2133600"/>
            <a:ext cx="14446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72" name="Line 24"/>
          <p:cNvSpPr>
            <a:spLocks noChangeShapeType="1"/>
          </p:cNvSpPr>
          <p:nvPr/>
        </p:nvSpPr>
        <p:spPr bwMode="auto">
          <a:xfrm>
            <a:off x="2339975" y="2133600"/>
            <a:ext cx="144463"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73" name="Text Box 25"/>
          <p:cNvSpPr txBox="1">
            <a:spLocks noChangeArrowheads="1"/>
          </p:cNvSpPr>
          <p:nvPr/>
        </p:nvSpPr>
        <p:spPr bwMode="auto">
          <a:xfrm>
            <a:off x="1692275" y="3068638"/>
            <a:ext cx="720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40mf</a:t>
            </a:r>
          </a:p>
        </p:txBody>
      </p:sp>
      <p:sp>
        <p:nvSpPr>
          <p:cNvPr id="78874" name="Line 26"/>
          <p:cNvSpPr>
            <a:spLocks noChangeShapeType="1"/>
          </p:cNvSpPr>
          <p:nvPr/>
        </p:nvSpPr>
        <p:spPr bwMode="auto">
          <a:xfrm>
            <a:off x="1187450" y="3068638"/>
            <a:ext cx="0" cy="2889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75" name="Line 27"/>
          <p:cNvSpPr>
            <a:spLocks noChangeShapeType="1"/>
          </p:cNvSpPr>
          <p:nvPr/>
        </p:nvSpPr>
        <p:spPr bwMode="auto">
          <a:xfrm>
            <a:off x="2268538" y="3644900"/>
            <a:ext cx="215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grpSp>
        <p:nvGrpSpPr>
          <p:cNvPr id="78876" name="Group 28"/>
          <p:cNvGrpSpPr>
            <a:grpSpLocks/>
          </p:cNvGrpSpPr>
          <p:nvPr/>
        </p:nvGrpSpPr>
        <p:grpSpPr bwMode="auto">
          <a:xfrm>
            <a:off x="2484438" y="2492375"/>
            <a:ext cx="73025" cy="288925"/>
            <a:chOff x="884" y="2795"/>
            <a:chExt cx="46" cy="182"/>
          </a:xfrm>
        </p:grpSpPr>
        <p:sp>
          <p:nvSpPr>
            <p:cNvPr id="78877" name="Line 29"/>
            <p:cNvSpPr>
              <a:spLocks noChangeShapeType="1"/>
            </p:cNvSpPr>
            <p:nvPr/>
          </p:nvSpPr>
          <p:spPr bwMode="auto">
            <a:xfrm>
              <a:off x="884" y="2795"/>
              <a:ext cx="46" cy="4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78" name="Line 30"/>
            <p:cNvSpPr>
              <a:spLocks noChangeShapeType="1"/>
            </p:cNvSpPr>
            <p:nvPr/>
          </p:nvSpPr>
          <p:spPr bwMode="auto">
            <a:xfrm flipH="1">
              <a:off x="884" y="2840"/>
              <a:ext cx="46" cy="4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79" name="Line 31"/>
            <p:cNvSpPr>
              <a:spLocks noChangeShapeType="1"/>
            </p:cNvSpPr>
            <p:nvPr/>
          </p:nvSpPr>
          <p:spPr bwMode="auto">
            <a:xfrm>
              <a:off x="884" y="2886"/>
              <a:ext cx="46" cy="4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80" name="Line 32"/>
            <p:cNvSpPr>
              <a:spLocks noChangeShapeType="1"/>
            </p:cNvSpPr>
            <p:nvPr/>
          </p:nvSpPr>
          <p:spPr bwMode="auto">
            <a:xfrm flipH="1">
              <a:off x="884" y="2931"/>
              <a:ext cx="46" cy="4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grpSp>
      <p:sp>
        <p:nvSpPr>
          <p:cNvPr id="78881" name="Line 33"/>
          <p:cNvSpPr>
            <a:spLocks noChangeShapeType="1"/>
          </p:cNvSpPr>
          <p:nvPr/>
        </p:nvSpPr>
        <p:spPr bwMode="auto">
          <a:xfrm>
            <a:off x="2484438" y="2133600"/>
            <a:ext cx="0" cy="3587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82" name="Line 34"/>
          <p:cNvSpPr>
            <a:spLocks noChangeShapeType="1"/>
          </p:cNvSpPr>
          <p:nvPr/>
        </p:nvSpPr>
        <p:spPr bwMode="auto">
          <a:xfrm>
            <a:off x="2484438" y="2781300"/>
            <a:ext cx="0" cy="2873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78883" name="Text Box 35"/>
          <p:cNvSpPr txBox="1">
            <a:spLocks noChangeArrowheads="1"/>
          </p:cNvSpPr>
          <p:nvPr/>
        </p:nvSpPr>
        <p:spPr bwMode="auto">
          <a:xfrm>
            <a:off x="2051050" y="2565400"/>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1</a:t>
            </a:r>
            <a:r>
              <a:rPr lang="el-GR" altLang="ar-EG" sz="1600">
                <a:latin typeface="Tahoma" pitchFamily="34" charset="0"/>
              </a:rPr>
              <a:t>Ω</a:t>
            </a:r>
          </a:p>
        </p:txBody>
      </p:sp>
      <p:sp>
        <p:nvSpPr>
          <p:cNvPr id="78884" name="Line 36"/>
          <p:cNvSpPr>
            <a:spLocks noChangeShapeType="1"/>
          </p:cNvSpPr>
          <p:nvPr/>
        </p:nvSpPr>
        <p:spPr bwMode="auto">
          <a:xfrm>
            <a:off x="1116013" y="2133600"/>
            <a:ext cx="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graphicFrame>
        <p:nvGraphicFramePr>
          <p:cNvPr id="78885" name="Object 37"/>
          <p:cNvGraphicFramePr>
            <a:graphicFrameLocks noChangeAspect="1"/>
          </p:cNvGraphicFramePr>
          <p:nvPr/>
        </p:nvGraphicFramePr>
        <p:xfrm>
          <a:off x="3635375" y="1331913"/>
          <a:ext cx="5051425" cy="2595562"/>
        </p:xfrm>
        <a:graphic>
          <a:graphicData uri="http://schemas.openxmlformats.org/presentationml/2006/ole">
            <mc:AlternateContent xmlns:mc="http://schemas.openxmlformats.org/markup-compatibility/2006">
              <mc:Choice xmlns:v="urn:schemas-microsoft-com:vml" Requires="v">
                <p:oleObj spid="_x0000_s17460" name="Equation" r:id="rId3" imgW="2323800" imgH="1193760" progId="Equation.3">
                  <p:embed/>
                </p:oleObj>
              </mc:Choice>
              <mc:Fallback>
                <p:oleObj name="Equation" r:id="rId3" imgW="2323800" imgH="1193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1331913"/>
                        <a:ext cx="5051425" cy="2595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886" name="Object 38"/>
          <p:cNvGraphicFramePr>
            <a:graphicFrameLocks noChangeAspect="1"/>
          </p:cNvGraphicFramePr>
          <p:nvPr/>
        </p:nvGraphicFramePr>
        <p:xfrm>
          <a:off x="1331913" y="4149725"/>
          <a:ext cx="7354887" cy="2039938"/>
        </p:xfrm>
        <a:graphic>
          <a:graphicData uri="http://schemas.openxmlformats.org/presentationml/2006/ole">
            <mc:AlternateContent xmlns:mc="http://schemas.openxmlformats.org/markup-compatibility/2006">
              <mc:Choice xmlns:v="urn:schemas-microsoft-com:vml" Requires="v">
                <p:oleObj spid="_x0000_s17461" name="Equation" r:id="rId5" imgW="3708360" imgH="1028520" progId="Equation.3">
                  <p:embed/>
                </p:oleObj>
              </mc:Choice>
              <mc:Fallback>
                <p:oleObj name="Equation" r:id="rId5" imgW="3708360" imgH="10285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4149725"/>
                        <a:ext cx="7354887" cy="203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3731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1" name="WordArt 5"/>
          <p:cNvSpPr>
            <a:spLocks noChangeArrowheads="1" noChangeShapeType="1" noTextEdit="1"/>
          </p:cNvSpPr>
          <p:nvPr/>
        </p:nvSpPr>
        <p:spPr bwMode="auto">
          <a:xfrm>
            <a:off x="3076575" y="2826808"/>
            <a:ext cx="2895600" cy="1114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7200" kern="10" dirty="0" smtClean="0">
                <a:solidFill>
                  <a:schemeClr val="tx2"/>
                </a:solidFill>
                <a:effectLst>
                  <a:outerShdw dist="35921" dir="2700000" algn="ctr" rotWithShape="0">
                    <a:srgbClr val="C0C0C0">
                      <a:alpha val="80000"/>
                    </a:srgbClr>
                  </a:outerShdw>
                </a:effectLst>
                <a:latin typeface="Monotype Corsiva"/>
              </a:rPr>
              <a:t>Lecture (2)</a:t>
            </a:r>
            <a:endParaRPr lang="ar-EG" sz="7200" kern="10" dirty="0">
              <a:solidFill>
                <a:schemeClr val="tx2"/>
              </a:solidFill>
              <a:effectLst>
                <a:outerShdw dist="35921" dir="2700000" algn="ctr" rotWithShape="0">
                  <a:srgbClr val="C0C0C0">
                    <a:alpha val="80000"/>
                  </a:srgbClr>
                </a:outerShdw>
              </a:effectLst>
              <a:latin typeface="Monotype Corsiva"/>
            </a:endParaRPr>
          </a:p>
        </p:txBody>
      </p:sp>
      <p:pic>
        <p:nvPicPr>
          <p:cNvPr id="137233" name="Picture 17"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0763" y="5486400"/>
            <a:ext cx="4443412"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37234"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486400"/>
            <a:ext cx="521970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37236" name="Picture 20" descr="raull5">
            <a:hlinkClick r:id="rId3" action="ppaction://hlinkfile"/>
          </p:cNvPr>
          <p:cNvPicPr>
            <a:picLocks noGrp="1" noChangeAspect="1" noChangeArrowheads="1" noCrop="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101598" y="511168"/>
            <a:ext cx="1741487" cy="1244600"/>
          </a:xfrm>
          <a:prstGeom prst="rect">
            <a:avLst/>
          </a:prstGeom>
        </p:spPr>
      </p:pic>
      <p:pic>
        <p:nvPicPr>
          <p:cNvPr id="11" name="Picture 20" descr="raull5">
            <a:hlinkClick r:id="rId3" action="ppaction://hlinkfile"/>
          </p:cNvPr>
          <p:cNvPicPr>
            <a:picLocks noGrp="1" noChangeAspect="1" noChangeArrowheads="1" noCrop="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7301829" y="511169"/>
            <a:ext cx="1741487" cy="1244600"/>
          </a:xfrm>
          <a:prstGeom prst="rect">
            <a:avLst/>
          </a:prstGeom>
        </p:spPr>
      </p:pic>
    </p:spTree>
    <p:extLst>
      <p:ext uri="{BB962C8B-B14F-4D97-AF65-F5344CB8AC3E}">
        <p14:creationId xmlns:p14="http://schemas.microsoft.com/office/powerpoint/2010/main" val="251008228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24" t="5534" r="7170" b="4654"/>
          <a:stretch/>
        </p:blipFill>
        <p:spPr bwMode="auto">
          <a:xfrm>
            <a:off x="1249680" y="640080"/>
            <a:ext cx="6858000" cy="544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556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762000" y="990600"/>
            <a:ext cx="80883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From the straight-line plot, this circuit acts as a low-pass filter. At the cutoff frequency, the amplitude of H(jω) is 3 dB less than the amplitude in the passband. From the plot, the cutoff frecuency is predicted approximately as 13 rad/s.</a:t>
            </a:r>
          </a:p>
        </p:txBody>
      </p:sp>
      <p:sp>
        <p:nvSpPr>
          <p:cNvPr id="80899" name="Text Box 3"/>
          <p:cNvSpPr txBox="1">
            <a:spLocks noChangeArrowheads="1"/>
          </p:cNvSpPr>
          <p:nvPr/>
        </p:nvSpPr>
        <p:spPr bwMode="auto">
          <a:xfrm>
            <a:off x="762000" y="2819400"/>
            <a:ext cx="8088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To solve th</a:t>
            </a:r>
            <a:r>
              <a:rPr lang="en-US" altLang="ar-EG" sz="2000" b="1" dirty="0">
                <a:latin typeface="Tahoma" pitchFamily="34" charset="0"/>
              </a:rPr>
              <a:t>e</a:t>
            </a:r>
            <a:r>
              <a:rPr lang="tr-TR" altLang="ar-EG" sz="2000" b="1" dirty="0">
                <a:latin typeface="Tahoma" pitchFamily="34" charset="0"/>
              </a:rPr>
              <a:t> actual cutoff frequency, follow the procedure as:</a:t>
            </a:r>
          </a:p>
        </p:txBody>
      </p:sp>
      <p:graphicFrame>
        <p:nvGraphicFramePr>
          <p:cNvPr id="80900" name="Object 4"/>
          <p:cNvGraphicFramePr>
            <a:graphicFrameLocks noChangeAspect="1"/>
          </p:cNvGraphicFramePr>
          <p:nvPr>
            <p:extLst>
              <p:ext uri="{D42A27DB-BD31-4B8C-83A1-F6EECF244321}">
                <p14:modId xmlns:p14="http://schemas.microsoft.com/office/powerpoint/2010/main" val="509664147"/>
              </p:ext>
            </p:extLst>
          </p:nvPr>
        </p:nvGraphicFramePr>
        <p:xfrm>
          <a:off x="1263650" y="3200400"/>
          <a:ext cx="5164138" cy="3446463"/>
        </p:xfrm>
        <a:graphic>
          <a:graphicData uri="http://schemas.openxmlformats.org/presentationml/2006/ole">
            <mc:AlternateContent xmlns:mc="http://schemas.openxmlformats.org/markup-compatibility/2006">
              <mc:Choice xmlns:v="urn:schemas-microsoft-com:vml" Requires="v">
                <p:oleObj spid="_x0000_s18460" name="Equation" r:id="rId3" imgW="2971800" imgH="1981080" progId="Equation.DSMT4">
                  <p:embed/>
                </p:oleObj>
              </mc:Choice>
              <mc:Fallback>
                <p:oleObj name="Equation" r:id="rId3" imgW="2971800" imgH="1981080" progId="Equation.DSMT4">
                  <p:embed/>
                  <p:pic>
                    <p:nvPicPr>
                      <p:cNvPr id="0" name=""/>
                      <p:cNvPicPr>
                        <a:picLocks noChangeAspect="1" noChangeArrowheads="1"/>
                      </p:cNvPicPr>
                      <p:nvPr/>
                    </p:nvPicPr>
                    <p:blipFill>
                      <a:blip r:embed="rId4"/>
                      <a:srcRect/>
                      <a:stretch>
                        <a:fillRect/>
                      </a:stretch>
                    </p:blipFill>
                    <p:spPr bwMode="auto">
                      <a:xfrm>
                        <a:off x="1263650" y="3200400"/>
                        <a:ext cx="5164138" cy="3446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71006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7543800" cy="565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23" name="Line 3"/>
          <p:cNvSpPr>
            <a:spLocks noChangeShapeType="1"/>
          </p:cNvSpPr>
          <p:nvPr/>
        </p:nvSpPr>
        <p:spPr bwMode="auto">
          <a:xfrm flipV="1">
            <a:off x="4932363" y="4292600"/>
            <a:ext cx="0" cy="1368425"/>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81924" name="Line 4"/>
          <p:cNvSpPr>
            <a:spLocks noChangeShapeType="1"/>
          </p:cNvSpPr>
          <p:nvPr/>
        </p:nvSpPr>
        <p:spPr bwMode="auto">
          <a:xfrm flipH="1">
            <a:off x="2700338" y="4292600"/>
            <a:ext cx="2232025"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81925" name="Text Box 5"/>
          <p:cNvSpPr txBox="1">
            <a:spLocks noChangeArrowheads="1"/>
          </p:cNvSpPr>
          <p:nvPr/>
        </p:nvSpPr>
        <p:spPr bwMode="auto">
          <a:xfrm>
            <a:off x="4787900" y="5661025"/>
            <a:ext cx="4333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200">
                <a:solidFill>
                  <a:schemeClr val="hlink"/>
                </a:solidFill>
                <a:latin typeface="Tahoma" pitchFamily="34" charset="0"/>
              </a:rPr>
              <a:t>ωc</a:t>
            </a:r>
          </a:p>
        </p:txBody>
      </p:sp>
    </p:spTree>
    <p:extLst>
      <p:ext uri="{BB962C8B-B14F-4D97-AF65-F5344CB8AC3E}">
        <p14:creationId xmlns:p14="http://schemas.microsoft.com/office/powerpoint/2010/main" val="758923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762000" y="914400"/>
            <a:ext cx="77787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From the phase plot, the phase angle at the cutoff frequency is estimated to be -65</a:t>
            </a:r>
            <a:r>
              <a:rPr lang="tr-TR" altLang="ar-EG" sz="2000" b="1" baseline="30000" dirty="0">
                <a:latin typeface="Tahoma" pitchFamily="34" charset="0"/>
              </a:rPr>
              <a:t>0</a:t>
            </a:r>
            <a:r>
              <a:rPr lang="tr-TR" altLang="ar-EG" sz="2000" b="1" dirty="0">
                <a:latin typeface="Tahoma" pitchFamily="34" charset="0"/>
              </a:rPr>
              <a:t>.</a:t>
            </a:r>
          </a:p>
        </p:txBody>
      </p:sp>
      <p:sp>
        <p:nvSpPr>
          <p:cNvPr id="82947" name="Text Box 3"/>
          <p:cNvSpPr txBox="1">
            <a:spLocks noChangeArrowheads="1"/>
          </p:cNvSpPr>
          <p:nvPr/>
        </p:nvSpPr>
        <p:spPr bwMode="auto">
          <a:xfrm>
            <a:off x="838200" y="1905000"/>
            <a:ext cx="78628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The exact phase angle at the cutoff frequency can be calculated as</a:t>
            </a:r>
          </a:p>
        </p:txBody>
      </p:sp>
      <p:graphicFrame>
        <p:nvGraphicFramePr>
          <p:cNvPr id="82948" name="Object 4"/>
          <p:cNvGraphicFramePr>
            <a:graphicFrameLocks noChangeAspect="1"/>
          </p:cNvGraphicFramePr>
          <p:nvPr>
            <p:extLst>
              <p:ext uri="{D42A27DB-BD31-4B8C-83A1-F6EECF244321}">
                <p14:modId xmlns:p14="http://schemas.microsoft.com/office/powerpoint/2010/main" val="505175344"/>
              </p:ext>
            </p:extLst>
          </p:nvPr>
        </p:nvGraphicFramePr>
        <p:xfrm>
          <a:off x="736600" y="2895600"/>
          <a:ext cx="8261350" cy="1400175"/>
        </p:xfrm>
        <a:graphic>
          <a:graphicData uri="http://schemas.openxmlformats.org/presentationml/2006/ole">
            <mc:AlternateContent xmlns:mc="http://schemas.openxmlformats.org/markup-compatibility/2006">
              <mc:Choice xmlns:v="urn:schemas-microsoft-com:vml" Requires="v">
                <p:oleObj spid="_x0000_s19484" name="Equation" r:id="rId3" imgW="4127400" imgH="812520" progId="Equation.DSMT4">
                  <p:embed/>
                </p:oleObj>
              </mc:Choice>
              <mc:Fallback>
                <p:oleObj name="Equation" r:id="rId3" imgW="4127400" imgH="812520" progId="Equation.DSMT4">
                  <p:embed/>
                  <p:pic>
                    <p:nvPicPr>
                      <p:cNvPr id="0" name=""/>
                      <p:cNvPicPr>
                        <a:picLocks noChangeAspect="1" noChangeArrowheads="1"/>
                      </p:cNvPicPr>
                      <p:nvPr/>
                    </p:nvPicPr>
                    <p:blipFill>
                      <a:blip r:embed="rId4"/>
                      <a:srcRect/>
                      <a:stretch>
                        <a:fillRect/>
                      </a:stretch>
                    </p:blipFill>
                    <p:spPr bwMode="auto">
                      <a:xfrm>
                        <a:off x="736600" y="2895600"/>
                        <a:ext cx="8261350" cy="1400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949" name="Text Box 5"/>
          <p:cNvSpPr txBox="1">
            <a:spLocks noChangeArrowheads="1"/>
          </p:cNvSpPr>
          <p:nvPr/>
        </p:nvSpPr>
        <p:spPr bwMode="auto">
          <a:xfrm>
            <a:off x="528638" y="4648200"/>
            <a:ext cx="86153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Note the large error in the predicted error. In general, straight-line phase angle plots do not give satisfactory results in the frequency band where the phase angle is changing.</a:t>
            </a:r>
          </a:p>
        </p:txBody>
      </p:sp>
    </p:spTree>
    <p:extLst>
      <p:ext uri="{BB962C8B-B14F-4D97-AF65-F5344CB8AC3E}">
        <p14:creationId xmlns:p14="http://schemas.microsoft.com/office/powerpoint/2010/main" val="2361103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3124200" y="2849880"/>
            <a:ext cx="339852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ar-EG" sz="4400" b="1" dirty="0" smtClean="0">
                <a:cs typeface="Times New Roman" pitchFamily="18" charset="0"/>
              </a:rPr>
              <a:t>Controller</a:t>
            </a:r>
            <a:endParaRPr lang="en-US" altLang="ar-EG" sz="4400" b="1" dirty="0">
              <a:cs typeface="Times New Roman" pitchFamily="18" charset="0"/>
            </a:endParaRPr>
          </a:p>
        </p:txBody>
      </p:sp>
    </p:spTree>
    <p:extLst>
      <p:ext uri="{BB962C8B-B14F-4D97-AF65-F5344CB8AC3E}">
        <p14:creationId xmlns:p14="http://schemas.microsoft.com/office/powerpoint/2010/main" val="280209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90600" y="457200"/>
            <a:ext cx="5518150" cy="2603500"/>
          </a:xfrm>
          <a:prstGeom prst="rect">
            <a:avLst/>
          </a:prstGeom>
          <a:noFill/>
          <a:ln w="9525">
            <a:noFill/>
            <a:miter lim="800000"/>
            <a:headEnd/>
            <a:tailEnd/>
          </a:ln>
          <a:effectLst/>
        </p:spPr>
        <p:txBody>
          <a:bodyPr wrap="none">
            <a:spAutoFit/>
          </a:bodyPr>
          <a:lstStyle/>
          <a:p>
            <a:pPr>
              <a:lnSpc>
                <a:spcPct val="130000"/>
              </a:lnSpc>
              <a:defRPr/>
            </a:pPr>
            <a:r>
              <a:rPr lang="en-US" sz="2400" b="0" dirty="0">
                <a:latin typeface="+mn-lt"/>
              </a:rPr>
              <a:t>Input: </a:t>
            </a:r>
          </a:p>
          <a:p>
            <a:pPr>
              <a:lnSpc>
                <a:spcPct val="130000"/>
              </a:lnSpc>
              <a:defRPr/>
            </a:pPr>
            <a:r>
              <a:rPr lang="en-US" sz="2400" b="0" dirty="0">
                <a:latin typeface="+mn-lt"/>
              </a:rPr>
              <a:t>Output: </a:t>
            </a:r>
            <a:endParaRPr lang="en-US" sz="2400" b="0" i="1" dirty="0">
              <a:latin typeface="+mn-lt"/>
            </a:endParaRPr>
          </a:p>
          <a:p>
            <a:pPr>
              <a:lnSpc>
                <a:spcPct val="110000"/>
              </a:lnSpc>
              <a:defRPr/>
            </a:pPr>
            <a:r>
              <a:rPr lang="en-US" sz="2400" b="0" dirty="0">
                <a:latin typeface="+mn-lt"/>
              </a:rPr>
              <a:t>        is the normalized amplitude ratio (</a:t>
            </a:r>
            <a:r>
              <a:rPr lang="en-US" sz="2400" b="0" i="1" dirty="0">
                <a:latin typeface="+mn-lt"/>
              </a:rPr>
              <a:t>AR</a:t>
            </a:r>
            <a:r>
              <a:rPr lang="en-US" sz="2400" b="0" dirty="0">
                <a:latin typeface="+mn-lt"/>
              </a:rPr>
              <a:t>)</a:t>
            </a:r>
          </a:p>
          <a:p>
            <a:pPr>
              <a:lnSpc>
                <a:spcPct val="110000"/>
              </a:lnSpc>
              <a:defRPr/>
            </a:pPr>
            <a:r>
              <a:rPr lang="en-US" sz="2400" b="0" i="1" dirty="0">
                <a:latin typeface="+mn-lt"/>
                <a:sym typeface="Symbol" pitchFamily="18" charset="2"/>
              </a:rPr>
              <a:t></a:t>
            </a:r>
            <a:r>
              <a:rPr lang="en-US" sz="2400" b="0" dirty="0">
                <a:latin typeface="+mn-lt"/>
              </a:rPr>
              <a:t>  is the phase angle, response angle (</a:t>
            </a:r>
            <a:r>
              <a:rPr lang="en-US" sz="2400" b="0" i="1" dirty="0">
                <a:latin typeface="+mn-lt"/>
              </a:rPr>
              <a:t>RA</a:t>
            </a:r>
            <a:r>
              <a:rPr lang="en-US" sz="2400" b="0" dirty="0">
                <a:latin typeface="+mn-lt"/>
              </a:rPr>
              <a:t>)</a:t>
            </a:r>
          </a:p>
          <a:p>
            <a:pPr>
              <a:defRPr/>
            </a:pPr>
            <a:r>
              <a:rPr lang="en-US" sz="2400" b="0" i="1" dirty="0">
                <a:latin typeface="+mn-lt"/>
              </a:rPr>
              <a:t>AR</a:t>
            </a:r>
            <a:r>
              <a:rPr lang="en-US" sz="2400" b="0" dirty="0">
                <a:latin typeface="+mn-lt"/>
              </a:rPr>
              <a:t> and </a:t>
            </a:r>
            <a:r>
              <a:rPr lang="en-US" sz="2400" b="0" i="1" dirty="0">
                <a:latin typeface="+mn-lt"/>
                <a:sym typeface="Symbol" pitchFamily="18" charset="2"/>
              </a:rPr>
              <a:t></a:t>
            </a:r>
            <a:r>
              <a:rPr lang="en-US" sz="2400" b="0" dirty="0">
                <a:latin typeface="+mn-lt"/>
              </a:rPr>
              <a:t> are functions of </a:t>
            </a:r>
            <a:r>
              <a:rPr lang="en-US" sz="2400" b="0" i="1" dirty="0">
                <a:latin typeface="+mn-lt"/>
                <a:cs typeface="Arial" charset="0"/>
              </a:rPr>
              <a:t>ω</a:t>
            </a:r>
            <a:endParaRPr lang="en-US" sz="2400" b="0" i="1" dirty="0">
              <a:latin typeface="+mn-lt"/>
            </a:endParaRPr>
          </a:p>
          <a:p>
            <a:pPr>
              <a:defRPr/>
            </a:pPr>
            <a:r>
              <a:rPr lang="en-US" sz="2400" b="0" dirty="0">
                <a:latin typeface="+mn-lt"/>
              </a:rPr>
              <a:t>Assume </a:t>
            </a:r>
            <a:r>
              <a:rPr lang="en-US" sz="2400" b="0" i="1" dirty="0">
                <a:latin typeface="+mn-lt"/>
              </a:rPr>
              <a:t>G(s)</a:t>
            </a:r>
            <a:r>
              <a:rPr lang="en-US" sz="2400" b="0" dirty="0">
                <a:latin typeface="+mn-lt"/>
              </a:rPr>
              <a:t> known and let </a:t>
            </a:r>
          </a:p>
        </p:txBody>
      </p:sp>
      <p:graphicFrame>
        <p:nvGraphicFramePr>
          <p:cNvPr id="2050" name="Object 3"/>
          <p:cNvGraphicFramePr>
            <a:graphicFrameLocks noChangeAspect="1"/>
          </p:cNvGraphicFramePr>
          <p:nvPr/>
        </p:nvGraphicFramePr>
        <p:xfrm>
          <a:off x="2057400" y="533400"/>
          <a:ext cx="1066800" cy="354013"/>
        </p:xfrm>
        <a:graphic>
          <a:graphicData uri="http://schemas.openxmlformats.org/presentationml/2006/ole">
            <mc:AlternateContent xmlns:mc="http://schemas.openxmlformats.org/markup-compatibility/2006">
              <mc:Choice xmlns:v="urn:schemas-microsoft-com:vml" Requires="v">
                <p:oleObj spid="_x0000_s21610" name="Equation" r:id="rId4" imgW="533160" imgH="177480" progId="Equation.3">
                  <p:embed/>
                </p:oleObj>
              </mc:Choice>
              <mc:Fallback>
                <p:oleObj name="Equation" r:id="rId4" imgW="53316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533400"/>
                        <a:ext cx="1066800"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4"/>
          <p:cNvGraphicFramePr>
            <a:graphicFrameLocks noChangeAspect="1"/>
          </p:cNvGraphicFramePr>
          <p:nvPr/>
        </p:nvGraphicFramePr>
        <p:xfrm>
          <a:off x="2209800" y="963613"/>
          <a:ext cx="1752600" cy="528637"/>
        </p:xfrm>
        <a:graphic>
          <a:graphicData uri="http://schemas.openxmlformats.org/presentationml/2006/ole">
            <mc:AlternateContent xmlns:mc="http://schemas.openxmlformats.org/markup-compatibility/2006">
              <mc:Choice xmlns:v="urn:schemas-microsoft-com:vml" Requires="v">
                <p:oleObj spid="_x0000_s21611" name="Equation" r:id="rId6" imgW="799920" imgH="241200" progId="Equation.3">
                  <p:embed/>
                </p:oleObj>
              </mc:Choice>
              <mc:Fallback>
                <p:oleObj name="Equation" r:id="rId6" imgW="799920" imgH="241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963613"/>
                        <a:ext cx="17526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5"/>
          <p:cNvGraphicFramePr>
            <a:graphicFrameLocks noChangeAspect="1"/>
          </p:cNvGraphicFramePr>
          <p:nvPr/>
        </p:nvGraphicFramePr>
        <p:xfrm>
          <a:off x="2819400" y="3581400"/>
          <a:ext cx="3946525" cy="2079625"/>
        </p:xfrm>
        <a:graphic>
          <a:graphicData uri="http://schemas.openxmlformats.org/presentationml/2006/ole">
            <mc:AlternateContent xmlns:mc="http://schemas.openxmlformats.org/markup-compatibility/2006">
              <mc:Choice xmlns:v="urn:schemas-microsoft-com:vml" Requires="v">
                <p:oleObj spid="_x0000_s21612" name="Equation" r:id="rId8" imgW="1879560" imgH="990360" progId="Equation.DSMT4">
                  <p:embed/>
                </p:oleObj>
              </mc:Choice>
              <mc:Fallback>
                <p:oleObj name="Equation" r:id="rId8" imgW="1879560" imgH="9903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19400" y="3581400"/>
                        <a:ext cx="3946525" cy="207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21"/>
          <p:cNvGraphicFramePr>
            <a:graphicFrameLocks noChangeAspect="1"/>
          </p:cNvGraphicFramePr>
          <p:nvPr/>
        </p:nvGraphicFramePr>
        <p:xfrm>
          <a:off x="1066800" y="1447800"/>
          <a:ext cx="609600" cy="382588"/>
        </p:xfrm>
        <a:graphic>
          <a:graphicData uri="http://schemas.openxmlformats.org/presentationml/2006/ole">
            <mc:AlternateContent xmlns:mc="http://schemas.openxmlformats.org/markup-compatibility/2006">
              <mc:Choice xmlns:v="urn:schemas-microsoft-com:vml" Requires="v">
                <p:oleObj spid="_x0000_s21613" name="Equation" r:id="rId10" imgW="342720" imgH="215640" progId="Equation.3">
                  <p:embed/>
                </p:oleObj>
              </mc:Choice>
              <mc:Fallback>
                <p:oleObj name="Equation" r:id="rId10" imgW="342720" imgH="215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6800" y="1447800"/>
                        <a:ext cx="609600" cy="38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04681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2"/>
          <p:cNvSpPr txBox="1">
            <a:spLocks noChangeArrowheads="1"/>
          </p:cNvSpPr>
          <p:nvPr/>
        </p:nvSpPr>
        <p:spPr bwMode="auto">
          <a:xfrm>
            <a:off x="838200" y="2209800"/>
            <a:ext cx="8305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itchFamily="34" charset="0"/>
              </a:defRPr>
            </a:lvl1pPr>
            <a:lvl2pPr marL="742950" indent="-285750">
              <a:defRPr sz="2000" b="1">
                <a:solidFill>
                  <a:schemeClr val="tx1"/>
                </a:solidFill>
                <a:latin typeface="Arial" pitchFamily="34" charset="0"/>
              </a:defRPr>
            </a:lvl2pPr>
            <a:lvl3pPr marL="1143000" indent="-228600">
              <a:defRPr sz="2000" b="1">
                <a:solidFill>
                  <a:schemeClr val="tx1"/>
                </a:solidFill>
                <a:latin typeface="Arial" pitchFamily="34" charset="0"/>
              </a:defRPr>
            </a:lvl3pPr>
            <a:lvl4pPr marL="1600200" indent="-228600">
              <a:defRPr sz="2000" b="1">
                <a:solidFill>
                  <a:schemeClr val="tx1"/>
                </a:solidFill>
                <a:latin typeface="Arial" pitchFamily="34" charset="0"/>
              </a:defRPr>
            </a:lvl4pPr>
            <a:lvl5pPr marL="2057400" indent="-228600">
              <a:defRPr sz="2000" b="1">
                <a:solidFill>
                  <a:schemeClr val="tx1"/>
                </a:solidFill>
                <a:latin typeface="Arial" pitchFamily="34" charset="0"/>
              </a:defRPr>
            </a:lvl5pPr>
            <a:lvl6pPr marL="2514600" indent="-228600" algn="l" rtl="0" eaLnBrk="0" fontAlgn="base" hangingPunct="0">
              <a:spcBef>
                <a:spcPct val="0"/>
              </a:spcBef>
              <a:spcAft>
                <a:spcPct val="0"/>
              </a:spcAft>
              <a:defRPr sz="2000" b="1">
                <a:solidFill>
                  <a:schemeClr val="tx1"/>
                </a:solidFill>
                <a:latin typeface="Arial" pitchFamily="34" charset="0"/>
              </a:defRPr>
            </a:lvl6pPr>
            <a:lvl7pPr marL="2971800" indent="-228600" algn="l" rtl="0" eaLnBrk="0" fontAlgn="base" hangingPunct="0">
              <a:spcBef>
                <a:spcPct val="0"/>
              </a:spcBef>
              <a:spcAft>
                <a:spcPct val="0"/>
              </a:spcAft>
              <a:defRPr sz="2000" b="1">
                <a:solidFill>
                  <a:schemeClr val="tx1"/>
                </a:solidFill>
                <a:latin typeface="Arial" pitchFamily="34" charset="0"/>
              </a:defRPr>
            </a:lvl7pPr>
            <a:lvl8pPr marL="3429000" indent="-228600" algn="l" rtl="0" eaLnBrk="0" fontAlgn="base" hangingPunct="0">
              <a:spcBef>
                <a:spcPct val="0"/>
              </a:spcBef>
              <a:spcAft>
                <a:spcPct val="0"/>
              </a:spcAft>
              <a:defRPr sz="2000" b="1">
                <a:solidFill>
                  <a:schemeClr val="tx1"/>
                </a:solidFill>
                <a:latin typeface="Arial" pitchFamily="34" charset="0"/>
              </a:defRPr>
            </a:lvl8pPr>
            <a:lvl9pPr marL="3886200" indent="-228600" algn="l" rtl="0" eaLnBrk="0" fontAlgn="base" hangingPunct="0">
              <a:spcBef>
                <a:spcPct val="0"/>
              </a:spcBef>
              <a:spcAft>
                <a:spcPct val="0"/>
              </a:spcAft>
              <a:defRPr sz="2000" b="1">
                <a:solidFill>
                  <a:schemeClr val="tx1"/>
                </a:solidFill>
                <a:latin typeface="Arial" pitchFamily="34" charset="0"/>
              </a:defRPr>
            </a:lvl9pPr>
          </a:lstStyle>
          <a:p>
            <a:pPr eaLnBrk="1" hangingPunct="1">
              <a:spcBef>
                <a:spcPct val="50000"/>
              </a:spcBef>
            </a:pPr>
            <a:r>
              <a:rPr lang="en-US" altLang="ar-EG" sz="2400" i="1">
                <a:latin typeface="Times New Roman" pitchFamily="18" charset="0"/>
              </a:rPr>
              <a:t>Series PID Controller. </a:t>
            </a:r>
            <a:r>
              <a:rPr lang="en-US" altLang="ar-EG" sz="2400" b="0">
                <a:latin typeface="Times New Roman" pitchFamily="18" charset="0"/>
              </a:rPr>
              <a:t>The simplest version of the series PID controller is</a:t>
            </a:r>
            <a:endParaRPr lang="en-US" altLang="ar-EG" sz="2400" i="1">
              <a:latin typeface="Times New Roman" pitchFamily="18" charset="0"/>
            </a:endParaRPr>
          </a:p>
        </p:txBody>
      </p:sp>
      <p:sp>
        <p:nvSpPr>
          <p:cNvPr id="7174" name="Text Box 3"/>
          <p:cNvSpPr txBox="1">
            <a:spLocks noChangeArrowheads="1"/>
          </p:cNvSpPr>
          <p:nvPr/>
        </p:nvSpPr>
        <p:spPr bwMode="auto">
          <a:xfrm>
            <a:off x="838200" y="41910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itchFamily="34" charset="0"/>
              </a:defRPr>
            </a:lvl1pPr>
            <a:lvl2pPr marL="742950" indent="-285750">
              <a:defRPr sz="2000" b="1">
                <a:solidFill>
                  <a:schemeClr val="tx1"/>
                </a:solidFill>
                <a:latin typeface="Arial" pitchFamily="34" charset="0"/>
              </a:defRPr>
            </a:lvl2pPr>
            <a:lvl3pPr marL="1143000" indent="-228600">
              <a:defRPr sz="2000" b="1">
                <a:solidFill>
                  <a:schemeClr val="tx1"/>
                </a:solidFill>
                <a:latin typeface="Arial" pitchFamily="34" charset="0"/>
              </a:defRPr>
            </a:lvl3pPr>
            <a:lvl4pPr marL="1600200" indent="-228600">
              <a:defRPr sz="2000" b="1">
                <a:solidFill>
                  <a:schemeClr val="tx1"/>
                </a:solidFill>
                <a:latin typeface="Arial" pitchFamily="34" charset="0"/>
              </a:defRPr>
            </a:lvl4pPr>
            <a:lvl5pPr marL="2057400" indent="-228600">
              <a:defRPr sz="2000" b="1">
                <a:solidFill>
                  <a:schemeClr val="tx1"/>
                </a:solidFill>
                <a:latin typeface="Arial" pitchFamily="34" charset="0"/>
              </a:defRPr>
            </a:lvl5pPr>
            <a:lvl6pPr marL="2514600" indent="-228600" algn="l" rtl="0" eaLnBrk="0" fontAlgn="base" hangingPunct="0">
              <a:spcBef>
                <a:spcPct val="0"/>
              </a:spcBef>
              <a:spcAft>
                <a:spcPct val="0"/>
              </a:spcAft>
              <a:defRPr sz="2000" b="1">
                <a:solidFill>
                  <a:schemeClr val="tx1"/>
                </a:solidFill>
                <a:latin typeface="Arial" pitchFamily="34" charset="0"/>
              </a:defRPr>
            </a:lvl6pPr>
            <a:lvl7pPr marL="2971800" indent="-228600" algn="l" rtl="0" eaLnBrk="0" fontAlgn="base" hangingPunct="0">
              <a:spcBef>
                <a:spcPct val="0"/>
              </a:spcBef>
              <a:spcAft>
                <a:spcPct val="0"/>
              </a:spcAft>
              <a:defRPr sz="2000" b="1">
                <a:solidFill>
                  <a:schemeClr val="tx1"/>
                </a:solidFill>
                <a:latin typeface="Arial" pitchFamily="34" charset="0"/>
              </a:defRPr>
            </a:lvl7pPr>
            <a:lvl8pPr marL="3429000" indent="-228600" algn="l" rtl="0" eaLnBrk="0" fontAlgn="base" hangingPunct="0">
              <a:spcBef>
                <a:spcPct val="0"/>
              </a:spcBef>
              <a:spcAft>
                <a:spcPct val="0"/>
              </a:spcAft>
              <a:defRPr sz="2000" b="1">
                <a:solidFill>
                  <a:schemeClr val="tx1"/>
                </a:solidFill>
                <a:latin typeface="Arial" pitchFamily="34" charset="0"/>
              </a:defRPr>
            </a:lvl8pPr>
            <a:lvl9pPr marL="3886200" indent="-228600" algn="l" rtl="0" eaLnBrk="0" fontAlgn="base" hangingPunct="0">
              <a:spcBef>
                <a:spcPct val="0"/>
              </a:spcBef>
              <a:spcAft>
                <a:spcPct val="0"/>
              </a:spcAft>
              <a:defRPr sz="2000" b="1">
                <a:solidFill>
                  <a:schemeClr val="tx1"/>
                </a:solidFill>
                <a:latin typeface="Arial" pitchFamily="34" charset="0"/>
              </a:defRPr>
            </a:lvl9pPr>
          </a:lstStyle>
          <a:p>
            <a:pPr eaLnBrk="1" hangingPunct="1">
              <a:spcBef>
                <a:spcPct val="50000"/>
              </a:spcBef>
            </a:pPr>
            <a:r>
              <a:rPr lang="en-US" altLang="ar-EG" sz="2400" i="1">
                <a:latin typeface="Times New Roman" pitchFamily="18" charset="0"/>
              </a:rPr>
              <a:t>Series PID Controller with a Derivative Filter. </a:t>
            </a:r>
            <a:r>
              <a:rPr lang="en-US" altLang="ar-EG" sz="2400" b="0">
                <a:latin typeface="Times New Roman" pitchFamily="18" charset="0"/>
              </a:rPr>
              <a:t>The series controller with a derivative filter was described in Chapter 8</a:t>
            </a:r>
            <a:endParaRPr lang="en-US" altLang="ar-EG" sz="2400" i="1">
              <a:latin typeface="Times New Roman" pitchFamily="18" charset="0"/>
            </a:endParaRPr>
          </a:p>
        </p:txBody>
      </p:sp>
      <p:graphicFrame>
        <p:nvGraphicFramePr>
          <p:cNvPr id="7170" name="Object 4"/>
          <p:cNvGraphicFramePr>
            <a:graphicFrameLocks noChangeAspect="1"/>
          </p:cNvGraphicFramePr>
          <p:nvPr>
            <p:extLst>
              <p:ext uri="{D42A27DB-BD31-4B8C-83A1-F6EECF244321}">
                <p14:modId xmlns:p14="http://schemas.microsoft.com/office/powerpoint/2010/main" val="70835362"/>
              </p:ext>
            </p:extLst>
          </p:nvPr>
        </p:nvGraphicFramePr>
        <p:xfrm>
          <a:off x="2914650" y="3124200"/>
          <a:ext cx="3822700" cy="889000"/>
        </p:xfrm>
        <a:graphic>
          <a:graphicData uri="http://schemas.openxmlformats.org/presentationml/2006/ole">
            <mc:AlternateContent xmlns:mc="http://schemas.openxmlformats.org/markup-compatibility/2006">
              <mc:Choice xmlns:v="urn:schemas-microsoft-com:vml" Requires="v">
                <p:oleObj spid="_x0000_s26704" name="Equation" r:id="rId4" imgW="3822480" imgH="888840" progId="Equation.DSMT4">
                  <p:embed/>
                </p:oleObj>
              </mc:Choice>
              <mc:Fallback>
                <p:oleObj name="Equation" r:id="rId4" imgW="3822480" imgH="888840" progId="Equation.DSMT4">
                  <p:embed/>
                  <p:pic>
                    <p:nvPicPr>
                      <p:cNvPr id="0" name=""/>
                      <p:cNvPicPr>
                        <a:picLocks noChangeAspect="1" noChangeArrowheads="1"/>
                      </p:cNvPicPr>
                      <p:nvPr/>
                    </p:nvPicPr>
                    <p:blipFill>
                      <a:blip r:embed="rId5"/>
                      <a:srcRect/>
                      <a:stretch>
                        <a:fillRect/>
                      </a:stretch>
                    </p:blipFill>
                    <p:spPr bwMode="auto">
                      <a:xfrm>
                        <a:off x="2914650" y="3124200"/>
                        <a:ext cx="38227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5"/>
          <p:cNvGraphicFramePr>
            <a:graphicFrameLocks noGrp="1" noChangeAspect="1"/>
          </p:cNvGraphicFramePr>
          <p:nvPr>
            <p:ph sz="half" idx="1"/>
            <p:extLst>
              <p:ext uri="{D42A27DB-BD31-4B8C-83A1-F6EECF244321}">
                <p14:modId xmlns:p14="http://schemas.microsoft.com/office/powerpoint/2010/main" val="2672584790"/>
              </p:ext>
            </p:extLst>
          </p:nvPr>
        </p:nvGraphicFramePr>
        <p:xfrm>
          <a:off x="3014663" y="5257800"/>
          <a:ext cx="4103687" cy="892175"/>
        </p:xfrm>
        <a:graphic>
          <a:graphicData uri="http://schemas.openxmlformats.org/presentationml/2006/ole">
            <mc:AlternateContent xmlns:mc="http://schemas.openxmlformats.org/markup-compatibility/2006">
              <mc:Choice xmlns:v="urn:schemas-microsoft-com:vml" Requires="v">
                <p:oleObj spid="_x0000_s26705" name="Equation" r:id="rId6" imgW="4089240" imgH="888840" progId="Equation.DSMT4">
                  <p:embed/>
                </p:oleObj>
              </mc:Choice>
              <mc:Fallback>
                <p:oleObj name="Equation" r:id="rId6" imgW="4089240" imgH="888840" progId="Equation.DSMT4">
                  <p:embed/>
                  <p:pic>
                    <p:nvPicPr>
                      <p:cNvPr id="0" name=""/>
                      <p:cNvPicPr>
                        <a:picLocks noChangeAspect="1" noChangeArrowheads="1"/>
                      </p:cNvPicPr>
                      <p:nvPr/>
                    </p:nvPicPr>
                    <p:blipFill>
                      <a:blip r:embed="rId7"/>
                      <a:srcRect/>
                      <a:stretch>
                        <a:fillRect/>
                      </a:stretch>
                    </p:blipFill>
                    <p:spPr bwMode="auto">
                      <a:xfrm>
                        <a:off x="3014663" y="5257800"/>
                        <a:ext cx="4103687" cy="892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10"/>
          <p:cNvGraphicFramePr>
            <a:graphicFrameLocks noGrp="1" noChangeAspect="1"/>
          </p:cNvGraphicFramePr>
          <p:nvPr>
            <p:ph sz="half" idx="2"/>
            <p:extLst>
              <p:ext uri="{D42A27DB-BD31-4B8C-83A1-F6EECF244321}">
                <p14:modId xmlns:p14="http://schemas.microsoft.com/office/powerpoint/2010/main" val="4266507172"/>
              </p:ext>
            </p:extLst>
          </p:nvPr>
        </p:nvGraphicFramePr>
        <p:xfrm>
          <a:off x="2857500" y="1295400"/>
          <a:ext cx="3308350" cy="885825"/>
        </p:xfrm>
        <a:graphic>
          <a:graphicData uri="http://schemas.openxmlformats.org/presentationml/2006/ole">
            <mc:AlternateContent xmlns:mc="http://schemas.openxmlformats.org/markup-compatibility/2006">
              <mc:Choice xmlns:v="urn:schemas-microsoft-com:vml" Requires="v">
                <p:oleObj spid="_x0000_s26706" name="Equation" r:id="rId8" imgW="1612800" imgH="431640" progId="Equation.DSMT4">
                  <p:embed/>
                </p:oleObj>
              </mc:Choice>
              <mc:Fallback>
                <p:oleObj name="Equation" r:id="rId8" imgW="1612800" imgH="431640" progId="Equation.DSMT4">
                  <p:embed/>
                  <p:pic>
                    <p:nvPicPr>
                      <p:cNvPr id="0" name=""/>
                      <p:cNvPicPr>
                        <a:picLocks noChangeAspect="1" noChangeArrowheads="1"/>
                      </p:cNvPicPr>
                      <p:nvPr/>
                    </p:nvPicPr>
                    <p:blipFill>
                      <a:blip r:embed="rId9"/>
                      <a:srcRect/>
                      <a:stretch>
                        <a:fillRect/>
                      </a:stretch>
                    </p:blipFill>
                    <p:spPr bwMode="auto">
                      <a:xfrm>
                        <a:off x="2857500" y="1295400"/>
                        <a:ext cx="3308350"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5" name="Text Box 7"/>
          <p:cNvSpPr txBox="1">
            <a:spLocks noChangeArrowheads="1"/>
          </p:cNvSpPr>
          <p:nvPr/>
        </p:nvSpPr>
        <p:spPr bwMode="auto">
          <a:xfrm rot="-5400000">
            <a:off x="-888206" y="2947194"/>
            <a:ext cx="2359025" cy="579437"/>
          </a:xfrm>
          <a:prstGeom prst="rect">
            <a:avLst/>
          </a:prstGeom>
          <a:noFill/>
          <a:ln w="9525">
            <a:noFill/>
            <a:miter lim="800000"/>
            <a:headEnd/>
            <a:tailEnd/>
          </a:ln>
          <a:effectLst/>
        </p:spPr>
        <p:txBody>
          <a:bodyPr>
            <a:spAutoFit/>
          </a:bodyPr>
          <a:lstStyle/>
          <a:p>
            <a:pPr>
              <a:spcBef>
                <a:spcPct val="50000"/>
              </a:spcBef>
              <a:defRPr/>
            </a:pPr>
            <a:r>
              <a:rPr lang="en-US" sz="3200" dirty="0">
                <a:solidFill>
                  <a:schemeClr val="bg1"/>
                </a:solidFill>
                <a:latin typeface="+mn-lt"/>
              </a:rPr>
              <a:t>Chapter 14</a:t>
            </a:r>
          </a:p>
        </p:txBody>
      </p:sp>
      <p:sp>
        <p:nvSpPr>
          <p:cNvPr id="7177" name="Text Box 9"/>
          <p:cNvSpPr txBox="1">
            <a:spLocks noChangeArrowheads="1"/>
          </p:cNvSpPr>
          <p:nvPr/>
        </p:nvSpPr>
        <p:spPr bwMode="auto">
          <a:xfrm>
            <a:off x="898525" y="803275"/>
            <a:ext cx="2884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Arial" pitchFamily="34" charset="0"/>
              </a:defRPr>
            </a:lvl1pPr>
            <a:lvl2pPr marL="742950" indent="-285750">
              <a:defRPr sz="2000" b="1">
                <a:solidFill>
                  <a:schemeClr val="tx1"/>
                </a:solidFill>
                <a:latin typeface="Arial" pitchFamily="34" charset="0"/>
              </a:defRPr>
            </a:lvl2pPr>
            <a:lvl3pPr marL="1143000" indent="-228600">
              <a:defRPr sz="2000" b="1">
                <a:solidFill>
                  <a:schemeClr val="tx1"/>
                </a:solidFill>
                <a:latin typeface="Arial" pitchFamily="34" charset="0"/>
              </a:defRPr>
            </a:lvl3pPr>
            <a:lvl4pPr marL="1600200" indent="-228600">
              <a:defRPr sz="2000" b="1">
                <a:solidFill>
                  <a:schemeClr val="tx1"/>
                </a:solidFill>
                <a:latin typeface="Arial" pitchFamily="34" charset="0"/>
              </a:defRPr>
            </a:lvl4pPr>
            <a:lvl5pPr marL="2057400" indent="-228600">
              <a:defRPr sz="2000" b="1">
                <a:solidFill>
                  <a:schemeClr val="tx1"/>
                </a:solidFill>
                <a:latin typeface="Arial" pitchFamily="34" charset="0"/>
              </a:defRPr>
            </a:lvl5pPr>
            <a:lvl6pPr marL="2514600" indent="-228600" algn="l" rtl="0" eaLnBrk="0" fontAlgn="base" hangingPunct="0">
              <a:spcBef>
                <a:spcPct val="0"/>
              </a:spcBef>
              <a:spcAft>
                <a:spcPct val="0"/>
              </a:spcAft>
              <a:defRPr sz="2000" b="1">
                <a:solidFill>
                  <a:schemeClr val="tx1"/>
                </a:solidFill>
                <a:latin typeface="Arial" pitchFamily="34" charset="0"/>
              </a:defRPr>
            </a:lvl6pPr>
            <a:lvl7pPr marL="2971800" indent="-228600" algn="l" rtl="0" eaLnBrk="0" fontAlgn="base" hangingPunct="0">
              <a:spcBef>
                <a:spcPct val="0"/>
              </a:spcBef>
              <a:spcAft>
                <a:spcPct val="0"/>
              </a:spcAft>
              <a:defRPr sz="2000" b="1">
                <a:solidFill>
                  <a:schemeClr val="tx1"/>
                </a:solidFill>
                <a:latin typeface="Arial" pitchFamily="34" charset="0"/>
              </a:defRPr>
            </a:lvl7pPr>
            <a:lvl8pPr marL="3429000" indent="-228600" algn="l" rtl="0" eaLnBrk="0" fontAlgn="base" hangingPunct="0">
              <a:spcBef>
                <a:spcPct val="0"/>
              </a:spcBef>
              <a:spcAft>
                <a:spcPct val="0"/>
              </a:spcAft>
              <a:defRPr sz="2000" b="1">
                <a:solidFill>
                  <a:schemeClr val="tx1"/>
                </a:solidFill>
                <a:latin typeface="Arial" pitchFamily="34" charset="0"/>
              </a:defRPr>
            </a:lvl8pPr>
            <a:lvl9pPr marL="3886200" indent="-228600" algn="l" rtl="0" eaLnBrk="0" fontAlgn="base" hangingPunct="0">
              <a:spcBef>
                <a:spcPct val="0"/>
              </a:spcBef>
              <a:spcAft>
                <a:spcPct val="0"/>
              </a:spcAft>
              <a:defRPr sz="2000" b="1">
                <a:solidFill>
                  <a:schemeClr val="tx1"/>
                </a:solidFill>
                <a:latin typeface="Arial" pitchFamily="34" charset="0"/>
              </a:defRPr>
            </a:lvl9pPr>
          </a:lstStyle>
          <a:p>
            <a:r>
              <a:rPr lang="en-US" altLang="ar-EG" sz="2400" i="1">
                <a:latin typeface="Times New Roman" pitchFamily="18" charset="0"/>
              </a:rPr>
              <a:t>Ideal PID Controller.</a:t>
            </a:r>
          </a:p>
        </p:txBody>
      </p:sp>
    </p:spTree>
    <p:extLst>
      <p:ext uri="{BB962C8B-B14F-4D97-AF65-F5344CB8AC3E}">
        <p14:creationId xmlns:p14="http://schemas.microsoft.com/office/powerpoint/2010/main" val="669397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2"/>
          <p:cNvSpPr txBox="1">
            <a:spLocks noChangeArrowheads="1"/>
          </p:cNvSpPr>
          <p:nvPr/>
        </p:nvSpPr>
        <p:spPr bwMode="auto">
          <a:xfrm>
            <a:off x="5730240" y="533400"/>
            <a:ext cx="326136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Arial" pitchFamily="34" charset="0"/>
              </a:defRPr>
            </a:lvl1pPr>
            <a:lvl2pPr marL="742950" indent="-285750">
              <a:defRPr sz="2000" b="1">
                <a:solidFill>
                  <a:schemeClr val="tx1"/>
                </a:solidFill>
                <a:latin typeface="Arial" pitchFamily="34" charset="0"/>
              </a:defRPr>
            </a:lvl2pPr>
            <a:lvl3pPr marL="1143000" indent="-228600">
              <a:defRPr sz="2000" b="1">
                <a:solidFill>
                  <a:schemeClr val="tx1"/>
                </a:solidFill>
                <a:latin typeface="Arial" pitchFamily="34" charset="0"/>
              </a:defRPr>
            </a:lvl3pPr>
            <a:lvl4pPr marL="1600200" indent="-228600">
              <a:defRPr sz="2000" b="1">
                <a:solidFill>
                  <a:schemeClr val="tx1"/>
                </a:solidFill>
                <a:latin typeface="Arial" pitchFamily="34" charset="0"/>
              </a:defRPr>
            </a:lvl4pPr>
            <a:lvl5pPr marL="2057400" indent="-228600">
              <a:defRPr sz="2000" b="1">
                <a:solidFill>
                  <a:schemeClr val="tx1"/>
                </a:solidFill>
                <a:latin typeface="Arial" pitchFamily="34" charset="0"/>
              </a:defRPr>
            </a:lvl5pPr>
            <a:lvl6pPr marL="2514600" indent="-228600" algn="l" rtl="0" eaLnBrk="0" fontAlgn="base" hangingPunct="0">
              <a:spcBef>
                <a:spcPct val="0"/>
              </a:spcBef>
              <a:spcAft>
                <a:spcPct val="0"/>
              </a:spcAft>
              <a:defRPr sz="2000" b="1">
                <a:solidFill>
                  <a:schemeClr val="tx1"/>
                </a:solidFill>
                <a:latin typeface="Arial" pitchFamily="34" charset="0"/>
              </a:defRPr>
            </a:lvl6pPr>
            <a:lvl7pPr marL="2971800" indent="-228600" algn="l" rtl="0" eaLnBrk="0" fontAlgn="base" hangingPunct="0">
              <a:spcBef>
                <a:spcPct val="0"/>
              </a:spcBef>
              <a:spcAft>
                <a:spcPct val="0"/>
              </a:spcAft>
              <a:defRPr sz="2000" b="1">
                <a:solidFill>
                  <a:schemeClr val="tx1"/>
                </a:solidFill>
                <a:latin typeface="Arial" pitchFamily="34" charset="0"/>
              </a:defRPr>
            </a:lvl7pPr>
            <a:lvl8pPr marL="3429000" indent="-228600" algn="l" rtl="0" eaLnBrk="0" fontAlgn="base" hangingPunct="0">
              <a:spcBef>
                <a:spcPct val="0"/>
              </a:spcBef>
              <a:spcAft>
                <a:spcPct val="0"/>
              </a:spcAft>
              <a:defRPr sz="2000" b="1">
                <a:solidFill>
                  <a:schemeClr val="tx1"/>
                </a:solidFill>
                <a:latin typeface="Arial" pitchFamily="34" charset="0"/>
              </a:defRPr>
            </a:lvl8pPr>
            <a:lvl9pPr marL="3886200" indent="-228600" algn="l" rtl="0" eaLnBrk="0" fontAlgn="base" hangingPunct="0">
              <a:spcBef>
                <a:spcPct val="0"/>
              </a:spcBef>
              <a:spcAft>
                <a:spcPct val="0"/>
              </a:spcAft>
              <a:defRPr sz="2000" b="1">
                <a:solidFill>
                  <a:schemeClr val="tx1"/>
                </a:solidFill>
                <a:latin typeface="Arial" pitchFamily="34" charset="0"/>
              </a:defRPr>
            </a:lvl9pPr>
          </a:lstStyle>
          <a:p>
            <a:pPr eaLnBrk="1" hangingPunct="1">
              <a:spcBef>
                <a:spcPct val="50000"/>
              </a:spcBef>
            </a:pPr>
            <a:r>
              <a:rPr lang="en-US" altLang="ar-EG" sz="2400" b="0" dirty="0">
                <a:latin typeface="Times New Roman" pitchFamily="18" charset="0"/>
              </a:rPr>
              <a:t>Figure </a:t>
            </a:r>
            <a:r>
              <a:rPr lang="en-US" altLang="ar-EG" sz="2400" b="0" dirty="0" smtClean="0">
                <a:latin typeface="Times New Roman" pitchFamily="18" charset="0"/>
              </a:rPr>
              <a:t>Bode </a:t>
            </a:r>
            <a:r>
              <a:rPr lang="en-US" altLang="ar-EG" sz="2400" b="0" dirty="0">
                <a:latin typeface="Times New Roman" pitchFamily="18" charset="0"/>
              </a:rPr>
              <a:t>plots of ideal parallel PID controller and series PID controller with derivative filter (</a:t>
            </a:r>
            <a:r>
              <a:rPr lang="el-GR" altLang="ar-EG" sz="2400" b="0" dirty="0">
                <a:latin typeface="Times New Roman" pitchFamily="18" charset="0"/>
                <a:cs typeface="Times New Roman" pitchFamily="18" charset="0"/>
              </a:rPr>
              <a:t>α</a:t>
            </a:r>
            <a:r>
              <a:rPr lang="en-US" altLang="ar-EG" sz="2400" b="0" dirty="0">
                <a:latin typeface="Times New Roman" pitchFamily="18" charset="0"/>
                <a:cs typeface="Times New Roman" pitchFamily="18" charset="0"/>
              </a:rPr>
              <a:t> = 1).</a:t>
            </a:r>
            <a:endParaRPr lang="el-GR" altLang="ar-EG" sz="2400" b="0" dirty="0">
              <a:latin typeface="Times New Roman" pitchFamily="18" charset="0"/>
              <a:cs typeface="Times New Roman" pitchFamily="18" charset="0"/>
            </a:endParaRPr>
          </a:p>
          <a:p>
            <a:pPr eaLnBrk="1" hangingPunct="1">
              <a:spcBef>
                <a:spcPct val="50000"/>
              </a:spcBef>
            </a:pPr>
            <a:r>
              <a:rPr lang="en-US" altLang="ar-EG" sz="2400" b="0" dirty="0">
                <a:latin typeface="Times New Roman" pitchFamily="18" charset="0"/>
              </a:rPr>
              <a:t>Ideal parallel:</a:t>
            </a:r>
          </a:p>
          <a:p>
            <a:pPr eaLnBrk="1" hangingPunct="1">
              <a:spcBef>
                <a:spcPct val="50000"/>
              </a:spcBef>
            </a:pPr>
            <a:endParaRPr lang="en-US" altLang="ar-EG" sz="2400" b="0" dirty="0">
              <a:latin typeface="Times New Roman" pitchFamily="18" charset="0"/>
            </a:endParaRPr>
          </a:p>
          <a:p>
            <a:pPr eaLnBrk="1" hangingPunct="1">
              <a:spcBef>
                <a:spcPct val="50000"/>
              </a:spcBef>
            </a:pPr>
            <a:endParaRPr lang="en-US" altLang="ar-EG" sz="2400" b="0" dirty="0">
              <a:latin typeface="Times New Roman" pitchFamily="18" charset="0"/>
            </a:endParaRPr>
          </a:p>
          <a:p>
            <a:pPr eaLnBrk="1" hangingPunct="1">
              <a:spcBef>
                <a:spcPct val="50000"/>
              </a:spcBef>
            </a:pPr>
            <a:r>
              <a:rPr lang="en-US" altLang="ar-EG" sz="2400" b="0" dirty="0">
                <a:latin typeface="Times New Roman" pitchFamily="18" charset="0"/>
              </a:rPr>
              <a:t>Series with Derivative Filter:            </a:t>
            </a:r>
            <a:endParaRPr lang="en-US" altLang="ar-EG" sz="2400" i="1" dirty="0">
              <a:latin typeface="Times New Roman" pitchFamily="18" charset="0"/>
            </a:endParaRPr>
          </a:p>
        </p:txBody>
      </p:sp>
      <p:graphicFrame>
        <p:nvGraphicFramePr>
          <p:cNvPr id="8194" name="Object 3"/>
          <p:cNvGraphicFramePr>
            <a:graphicFrameLocks noChangeAspect="1"/>
          </p:cNvGraphicFramePr>
          <p:nvPr/>
        </p:nvGraphicFramePr>
        <p:xfrm>
          <a:off x="5334000" y="5562600"/>
          <a:ext cx="3657600" cy="812800"/>
        </p:xfrm>
        <a:graphic>
          <a:graphicData uri="http://schemas.openxmlformats.org/presentationml/2006/ole">
            <mc:AlternateContent xmlns:mc="http://schemas.openxmlformats.org/markup-compatibility/2006">
              <mc:Choice xmlns:v="urn:schemas-microsoft-com:vml" Requires="v">
                <p:oleObj spid="_x0000_s27702" name="Equation" r:id="rId4" imgW="3657600" imgH="812520" progId="Equation.DSMT4">
                  <p:embed/>
                </p:oleObj>
              </mc:Choice>
              <mc:Fallback>
                <p:oleObj name="Equation" r:id="rId4" imgW="3657600" imgH="8125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5562600"/>
                        <a:ext cx="36576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4"/>
          <p:cNvGraphicFramePr>
            <a:graphicFrameLocks noChangeAspect="1"/>
          </p:cNvGraphicFramePr>
          <p:nvPr>
            <p:extLst>
              <p:ext uri="{D42A27DB-BD31-4B8C-83A1-F6EECF244321}">
                <p14:modId xmlns:p14="http://schemas.microsoft.com/office/powerpoint/2010/main" val="3937285259"/>
              </p:ext>
            </p:extLst>
          </p:nvPr>
        </p:nvGraphicFramePr>
        <p:xfrm>
          <a:off x="5730240" y="3236912"/>
          <a:ext cx="2946400" cy="812800"/>
        </p:xfrm>
        <a:graphic>
          <a:graphicData uri="http://schemas.openxmlformats.org/presentationml/2006/ole">
            <mc:AlternateContent xmlns:mc="http://schemas.openxmlformats.org/markup-compatibility/2006">
              <mc:Choice xmlns:v="urn:schemas-microsoft-com:vml" Requires="v">
                <p:oleObj spid="_x0000_s27703" name="Equation" r:id="rId6" imgW="2946240" imgH="812520" progId="Equation.DSMT4">
                  <p:embed/>
                </p:oleObj>
              </mc:Choice>
              <mc:Fallback>
                <p:oleObj name="Equation" r:id="rId6" imgW="2946240" imgH="81252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0240" y="3236912"/>
                        <a:ext cx="29464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8197" name="Picture 5" descr="Fig"/>
          <p:cNvPicPr>
            <a:picLocks noGrp="1" noChangeAspect="1" noChangeArrowheads="1"/>
          </p:cNvPicPr>
          <p:nvPr>
            <p:ph/>
          </p:nvPr>
        </p:nvPicPr>
        <p:blipFill>
          <a:blip r:embed="rId8">
            <a:extLst>
              <a:ext uri="{28A0092B-C50C-407E-A947-70E740481C1C}">
                <a14:useLocalDpi xmlns:a14="http://schemas.microsoft.com/office/drawing/2010/main" val="0"/>
              </a:ext>
            </a:extLst>
          </a:blip>
          <a:srcRect/>
          <a:stretch>
            <a:fillRect/>
          </a:stretch>
        </p:blipFill>
        <p:spPr>
          <a:xfrm rot="60000">
            <a:off x="182552" y="111070"/>
            <a:ext cx="5426893" cy="5562600"/>
          </a:xfrm>
          <a:noFill/>
        </p:spPr>
      </p:pic>
      <p:sp>
        <p:nvSpPr>
          <p:cNvPr id="9" name="Text Box 7"/>
          <p:cNvSpPr txBox="1">
            <a:spLocks noChangeArrowheads="1"/>
          </p:cNvSpPr>
          <p:nvPr/>
        </p:nvSpPr>
        <p:spPr bwMode="auto">
          <a:xfrm rot="16200000">
            <a:off x="-888206" y="2947194"/>
            <a:ext cx="2359025" cy="579437"/>
          </a:xfrm>
          <a:prstGeom prst="rect">
            <a:avLst/>
          </a:prstGeom>
          <a:noFill/>
          <a:ln w="9525">
            <a:noFill/>
            <a:miter lim="800000"/>
            <a:headEnd/>
            <a:tailEnd/>
          </a:ln>
          <a:effectLst/>
        </p:spPr>
        <p:txBody>
          <a:bodyPr>
            <a:spAutoFit/>
          </a:bodyPr>
          <a:lstStyle/>
          <a:p>
            <a:pPr>
              <a:spcBef>
                <a:spcPct val="50000"/>
              </a:spcBef>
              <a:defRPr/>
            </a:pPr>
            <a:r>
              <a:rPr lang="en-US" sz="3200" dirty="0">
                <a:solidFill>
                  <a:schemeClr val="bg1"/>
                </a:solidFill>
                <a:latin typeface="+mn-lt"/>
              </a:rPr>
              <a:t>Chapter 14</a:t>
            </a:r>
          </a:p>
        </p:txBody>
      </p:sp>
    </p:spTree>
    <p:extLst>
      <p:ext uri="{BB962C8B-B14F-4D97-AF65-F5344CB8AC3E}">
        <p14:creationId xmlns:p14="http://schemas.microsoft.com/office/powerpoint/2010/main" val="4052942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066800" y="666750"/>
            <a:ext cx="7772400" cy="4478338"/>
          </a:xfrm>
          <a:prstGeom prst="rect">
            <a:avLst/>
          </a:prstGeom>
          <a:noFill/>
          <a:ln w="9525">
            <a:noFill/>
            <a:miter lim="800000"/>
            <a:headEnd/>
            <a:tailEnd/>
          </a:ln>
          <a:effectLst/>
        </p:spPr>
        <p:txBody>
          <a:bodyPr>
            <a:spAutoFit/>
          </a:bodyPr>
          <a:lstStyle/>
          <a:p>
            <a:pPr>
              <a:spcBef>
                <a:spcPts val="1200"/>
              </a:spcBef>
              <a:spcAft>
                <a:spcPts val="300"/>
              </a:spcAft>
              <a:defRPr/>
            </a:pPr>
            <a:r>
              <a:rPr lang="en-US" sz="2400" dirty="0">
                <a:solidFill>
                  <a:srgbClr val="009900"/>
                </a:solidFill>
                <a:latin typeface="+mn-lt"/>
              </a:rPr>
              <a:t>Advantages of FR Analysis for Controller Design:</a:t>
            </a:r>
          </a:p>
          <a:p>
            <a:pPr>
              <a:lnSpc>
                <a:spcPct val="125000"/>
              </a:lnSpc>
              <a:defRPr/>
            </a:pPr>
            <a:r>
              <a:rPr lang="en-US" sz="2400" b="0" dirty="0">
                <a:latin typeface="+mn-lt"/>
              </a:rPr>
              <a:t>1.  Applicable to dynamic model of any order </a:t>
            </a:r>
          </a:p>
          <a:p>
            <a:pPr>
              <a:defRPr/>
            </a:pPr>
            <a:r>
              <a:rPr lang="en-US" sz="2400" b="0" dirty="0">
                <a:latin typeface="+mn-lt"/>
              </a:rPr>
              <a:t>	(including non-polynomials).</a:t>
            </a:r>
          </a:p>
          <a:p>
            <a:pPr>
              <a:lnSpc>
                <a:spcPct val="125000"/>
              </a:lnSpc>
              <a:defRPr/>
            </a:pPr>
            <a:r>
              <a:rPr lang="en-US" sz="2400" b="0" dirty="0">
                <a:latin typeface="+mn-lt"/>
              </a:rPr>
              <a:t>2.  Designer can specify desired closed-loop response </a:t>
            </a:r>
          </a:p>
          <a:p>
            <a:pPr>
              <a:defRPr/>
            </a:pPr>
            <a:r>
              <a:rPr lang="en-US" sz="2400" b="0" dirty="0">
                <a:latin typeface="+mn-lt"/>
              </a:rPr>
              <a:t>	characteristics.</a:t>
            </a:r>
          </a:p>
          <a:p>
            <a:pPr>
              <a:lnSpc>
                <a:spcPct val="125000"/>
              </a:lnSpc>
              <a:defRPr/>
            </a:pPr>
            <a:r>
              <a:rPr lang="en-US" sz="2400" b="0" dirty="0">
                <a:latin typeface="+mn-lt"/>
              </a:rPr>
              <a:t>3.  Information on stability and sensitivity/robustness is 	provided.</a:t>
            </a:r>
            <a:endParaRPr lang="en-US" sz="2400" b="0" u="sng" dirty="0">
              <a:latin typeface="+mn-lt"/>
            </a:endParaRPr>
          </a:p>
          <a:p>
            <a:pPr>
              <a:spcBef>
                <a:spcPts val="1200"/>
              </a:spcBef>
              <a:spcAft>
                <a:spcPts val="300"/>
              </a:spcAft>
              <a:defRPr/>
            </a:pPr>
            <a:r>
              <a:rPr lang="en-US" sz="2400" dirty="0">
                <a:solidFill>
                  <a:srgbClr val="009900"/>
                </a:solidFill>
                <a:latin typeface="+mn-lt"/>
              </a:rPr>
              <a:t>Disadvantage:</a:t>
            </a:r>
          </a:p>
          <a:p>
            <a:pPr>
              <a:lnSpc>
                <a:spcPct val="125000"/>
              </a:lnSpc>
              <a:defRPr/>
            </a:pPr>
            <a:r>
              <a:rPr lang="en-US" sz="2400" b="0" dirty="0">
                <a:latin typeface="+mn-lt"/>
              </a:rPr>
              <a:t>The approach tends to be iterative and hence time-consuming </a:t>
            </a:r>
          </a:p>
          <a:p>
            <a:pPr>
              <a:defRPr/>
            </a:pPr>
            <a:r>
              <a:rPr lang="en-US" sz="2400" b="0" dirty="0">
                <a:latin typeface="+mn-lt"/>
              </a:rPr>
              <a:t>	-- interactive computer graphics desirable (MATLAB)</a:t>
            </a:r>
          </a:p>
        </p:txBody>
      </p:sp>
      <p:sp>
        <p:nvSpPr>
          <p:cNvPr id="2052" name="Text Box 4"/>
          <p:cNvSpPr txBox="1">
            <a:spLocks noChangeArrowheads="1"/>
          </p:cNvSpPr>
          <p:nvPr/>
        </p:nvSpPr>
        <p:spPr bwMode="auto">
          <a:xfrm rot="-5400000">
            <a:off x="-888206" y="2947194"/>
            <a:ext cx="2359025" cy="579437"/>
          </a:xfrm>
          <a:prstGeom prst="rect">
            <a:avLst/>
          </a:prstGeom>
          <a:noFill/>
          <a:ln w="9525">
            <a:noFill/>
            <a:miter lim="800000"/>
            <a:headEnd/>
            <a:tailEnd/>
          </a:ln>
          <a:effectLst/>
        </p:spPr>
        <p:txBody>
          <a:bodyPr>
            <a:spAutoFit/>
          </a:bodyPr>
          <a:lstStyle/>
          <a:p>
            <a:pPr>
              <a:spcBef>
                <a:spcPct val="50000"/>
              </a:spcBef>
              <a:defRPr/>
            </a:pPr>
            <a:r>
              <a:rPr lang="en-US" sz="3200" dirty="0">
                <a:solidFill>
                  <a:schemeClr val="bg1"/>
                </a:solidFill>
                <a:latin typeface="+mn-lt"/>
              </a:rPr>
              <a:t>Chapter 14</a:t>
            </a:r>
          </a:p>
        </p:txBody>
      </p:sp>
    </p:spTree>
    <p:extLst>
      <p:ext uri="{BB962C8B-B14F-4D97-AF65-F5344CB8AC3E}">
        <p14:creationId xmlns:p14="http://schemas.microsoft.com/office/powerpoint/2010/main" val="3489900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WordArt 3"/>
          <p:cNvSpPr>
            <a:spLocks noChangeArrowheads="1" noChangeShapeType="1" noTextEdit="1"/>
          </p:cNvSpPr>
          <p:nvPr/>
        </p:nvSpPr>
        <p:spPr bwMode="gray">
          <a:xfrm>
            <a:off x="755650" y="836613"/>
            <a:ext cx="7561263" cy="1371600"/>
          </a:xfrm>
          <a:prstGeom prst="rect">
            <a:avLst/>
          </a:prstGeom>
        </p:spPr>
        <p:txBody>
          <a:bodyPr wrap="none" fromWordArt="1">
            <a:prstTxWarp prst="textPlain">
              <a:avLst>
                <a:gd name="adj" fmla="val 50000"/>
              </a:avLst>
            </a:prstTxWarp>
            <a:scene3d>
              <a:camera prst="legacyPerspectiveBottom"/>
              <a:lightRig rig="legacyNormal3" dir="t"/>
            </a:scene3d>
            <a:sp3d extrusionH="121893000" prstMaterial="legacyMetal">
              <a:extrusionClr>
                <a:srgbClr val="5F5F5F"/>
              </a:extrusionClr>
            </a:sp3d>
          </a:bodyPr>
          <a:lstStyle/>
          <a:p>
            <a:pPr algn="ctr"/>
            <a:r>
              <a:rPr lang="en-US" sz="3600" b="1" kern="10">
                <a:ln w="9525">
                  <a:round/>
                  <a:headEnd/>
                  <a:tailEnd/>
                </a:ln>
                <a:gradFill rotWithShape="1">
                  <a:gsLst>
                    <a:gs pos="0">
                      <a:srgbClr val="8488C4"/>
                    </a:gs>
                    <a:gs pos="53000">
                      <a:srgbClr val="D4DEFF"/>
                    </a:gs>
                    <a:gs pos="83000">
                      <a:srgbClr val="D4DEFF"/>
                    </a:gs>
                    <a:gs pos="100000">
                      <a:srgbClr val="96AB94"/>
                    </a:gs>
                  </a:gsLst>
                  <a:lin ang="5400000" scaled="1"/>
                </a:gradFill>
                <a:latin typeface="Times New Roman"/>
                <a:cs typeface="Times New Roman"/>
              </a:rPr>
              <a:t>Thank You</a:t>
            </a:r>
          </a:p>
          <a:p>
            <a:pPr algn="ctr"/>
            <a:r>
              <a:rPr lang="en-US" sz="3600" b="1" kern="10">
                <a:ln w="9525">
                  <a:round/>
                  <a:headEnd/>
                  <a:tailEnd/>
                </a:ln>
                <a:gradFill rotWithShape="1">
                  <a:gsLst>
                    <a:gs pos="0">
                      <a:srgbClr val="8488C4"/>
                    </a:gs>
                    <a:gs pos="53000">
                      <a:srgbClr val="D4DEFF"/>
                    </a:gs>
                    <a:gs pos="83000">
                      <a:srgbClr val="D4DEFF"/>
                    </a:gs>
                    <a:gs pos="100000">
                      <a:srgbClr val="96AB94"/>
                    </a:gs>
                  </a:gsLst>
                  <a:lin ang="5400000" scaled="1"/>
                </a:gradFill>
                <a:latin typeface="Times New Roman"/>
                <a:cs typeface="Times New Roman"/>
              </a:rPr>
              <a:t> </a:t>
            </a:r>
          </a:p>
          <a:p>
            <a:pPr algn="ctr"/>
            <a:r>
              <a:rPr lang="en-US" sz="3600" b="1" kern="10">
                <a:ln w="9525">
                  <a:round/>
                  <a:headEnd/>
                  <a:tailEnd/>
                </a:ln>
                <a:gradFill rotWithShape="1">
                  <a:gsLst>
                    <a:gs pos="0">
                      <a:srgbClr val="8488C4"/>
                    </a:gs>
                    <a:gs pos="53000">
                      <a:srgbClr val="D4DEFF"/>
                    </a:gs>
                    <a:gs pos="83000">
                      <a:srgbClr val="D4DEFF"/>
                    </a:gs>
                    <a:gs pos="100000">
                      <a:srgbClr val="96AB94"/>
                    </a:gs>
                  </a:gsLst>
                  <a:lin ang="5400000" scaled="1"/>
                </a:gradFill>
                <a:latin typeface="Times New Roman"/>
                <a:cs typeface="Times New Roman"/>
              </a:rPr>
              <a:t>For Your Attention</a:t>
            </a:r>
            <a:endParaRPr lang="ar-EG" sz="3600" b="1" kern="10">
              <a:ln w="9525">
                <a:round/>
                <a:headEnd/>
                <a:tailEnd/>
              </a:ln>
              <a:gradFill rotWithShape="1">
                <a:gsLst>
                  <a:gs pos="0">
                    <a:srgbClr val="8488C4"/>
                  </a:gs>
                  <a:gs pos="53000">
                    <a:srgbClr val="D4DEFF"/>
                  </a:gs>
                  <a:gs pos="83000">
                    <a:srgbClr val="D4DEFF"/>
                  </a:gs>
                  <a:gs pos="100000">
                    <a:srgbClr val="96AB94"/>
                  </a:gs>
                </a:gsLst>
                <a:lin ang="5400000" scaled="1"/>
              </a:gradFill>
              <a:latin typeface="Times New Roman"/>
              <a:cs typeface="Times New Roman"/>
            </a:endParaRPr>
          </a:p>
        </p:txBody>
      </p:sp>
      <p:sp>
        <p:nvSpPr>
          <p:cNvPr id="136198" name="Rectangle 6"/>
          <p:cNvSpPr>
            <a:spLocks noChangeArrowheads="1"/>
          </p:cNvSpPr>
          <p:nvPr/>
        </p:nvSpPr>
        <p:spPr bwMode="auto">
          <a:xfrm>
            <a:off x="3555999" y="5433491"/>
            <a:ext cx="5473701" cy="1323439"/>
          </a:xfrm>
          <a:prstGeom prst="rect">
            <a:avLst/>
          </a:prstGeom>
          <a:noFill/>
          <a:ln w="12700" algn="ctr">
            <a:noFill/>
            <a:miter lim="800000"/>
            <a:headEnd/>
            <a:tailEnd/>
          </a:ln>
          <a:effectLst/>
        </p:spPr>
        <p:txBody>
          <a:bodyPr wrap="square">
            <a:spAutoFit/>
          </a:bodyPr>
          <a:lstStyle>
            <a:lvl1pPr algn="r" eaLnBrk="0" hangingPunct="0">
              <a:defRPr sz="1600">
                <a:solidFill>
                  <a:srgbClr val="FFFF00"/>
                </a:solidFill>
                <a:latin typeface="Browallia New" pitchFamily="34" charset="-34"/>
                <a:cs typeface="Arial" pitchFamily="34" charset="0"/>
              </a:defRPr>
            </a:lvl1pPr>
            <a:lvl2pPr marL="742950" indent="-285750" algn="r" eaLnBrk="0" hangingPunct="0">
              <a:defRPr sz="1600">
                <a:solidFill>
                  <a:srgbClr val="FFFF00"/>
                </a:solidFill>
                <a:latin typeface="Browallia New" pitchFamily="34" charset="-34"/>
                <a:cs typeface="Arial" pitchFamily="34" charset="0"/>
              </a:defRPr>
            </a:lvl2pPr>
            <a:lvl3pPr marL="1143000" indent="-228600" algn="r" eaLnBrk="0" hangingPunct="0">
              <a:defRPr sz="1600">
                <a:solidFill>
                  <a:srgbClr val="FFFF00"/>
                </a:solidFill>
                <a:latin typeface="Browallia New" pitchFamily="34" charset="-34"/>
                <a:cs typeface="Arial" pitchFamily="34" charset="0"/>
              </a:defRPr>
            </a:lvl3pPr>
            <a:lvl4pPr marL="1600200" indent="-228600" algn="r" eaLnBrk="0" hangingPunct="0">
              <a:defRPr sz="1600">
                <a:solidFill>
                  <a:srgbClr val="FFFF00"/>
                </a:solidFill>
                <a:latin typeface="Browallia New" pitchFamily="34" charset="-34"/>
                <a:cs typeface="Arial" pitchFamily="34" charset="0"/>
              </a:defRPr>
            </a:lvl4pPr>
            <a:lvl5pPr marL="2057400" indent="-228600" algn="r" eaLnBrk="0" hangingPunct="0">
              <a:defRPr sz="1600">
                <a:solidFill>
                  <a:srgbClr val="FFFF00"/>
                </a:solidFill>
                <a:latin typeface="Browallia New" pitchFamily="34" charset="-34"/>
                <a:cs typeface="Arial" pitchFamily="34" charset="0"/>
              </a:defRPr>
            </a:lvl5pPr>
            <a:lvl6pPr marL="2514600" indent="-228600" rtl="0" eaLnBrk="0" fontAlgn="base" hangingPunct="0">
              <a:spcBef>
                <a:spcPct val="0"/>
              </a:spcBef>
              <a:spcAft>
                <a:spcPts val="1000"/>
              </a:spcAft>
              <a:defRPr sz="1600">
                <a:solidFill>
                  <a:srgbClr val="FFFF00"/>
                </a:solidFill>
                <a:latin typeface="Browallia New" pitchFamily="34" charset="-34"/>
                <a:cs typeface="Arial" pitchFamily="34" charset="0"/>
              </a:defRPr>
            </a:lvl6pPr>
            <a:lvl7pPr marL="2971800" indent="-228600" rtl="0" eaLnBrk="0" fontAlgn="base" hangingPunct="0">
              <a:spcBef>
                <a:spcPct val="0"/>
              </a:spcBef>
              <a:spcAft>
                <a:spcPts val="1000"/>
              </a:spcAft>
              <a:defRPr sz="1600">
                <a:solidFill>
                  <a:srgbClr val="FFFF00"/>
                </a:solidFill>
                <a:latin typeface="Browallia New" pitchFamily="34" charset="-34"/>
                <a:cs typeface="Arial" pitchFamily="34" charset="0"/>
              </a:defRPr>
            </a:lvl7pPr>
            <a:lvl8pPr marL="3429000" indent="-228600" rtl="0" eaLnBrk="0" fontAlgn="base" hangingPunct="0">
              <a:spcBef>
                <a:spcPct val="0"/>
              </a:spcBef>
              <a:spcAft>
                <a:spcPts val="1000"/>
              </a:spcAft>
              <a:defRPr sz="1600">
                <a:solidFill>
                  <a:srgbClr val="FFFF00"/>
                </a:solidFill>
                <a:latin typeface="Browallia New" pitchFamily="34" charset="-34"/>
                <a:cs typeface="Arial" pitchFamily="34" charset="0"/>
              </a:defRPr>
            </a:lvl8pPr>
            <a:lvl9pPr marL="3886200" indent="-228600" rtl="0" eaLnBrk="0" fontAlgn="base" hangingPunct="0">
              <a:spcBef>
                <a:spcPct val="0"/>
              </a:spcBef>
              <a:spcAft>
                <a:spcPts val="1000"/>
              </a:spcAft>
              <a:defRPr sz="1600">
                <a:solidFill>
                  <a:srgbClr val="FFFF00"/>
                </a:solidFill>
                <a:latin typeface="Browallia New" pitchFamily="34" charset="-34"/>
                <a:cs typeface="Arial" pitchFamily="34" charset="0"/>
              </a:defRPr>
            </a:lvl9pPr>
          </a:lstStyle>
          <a:p>
            <a:pPr algn="ctr" eaLnBrk="1" hangingPunct="1"/>
            <a:r>
              <a:rPr lang="en-US" altLang="ar-EG" sz="4000" dirty="0">
                <a:solidFill>
                  <a:srgbClr val="6600CC"/>
                </a:solidFill>
                <a:effectLst>
                  <a:outerShdw blurRad="38100" dist="38100" dir="2700000" algn="tl">
                    <a:srgbClr val="C0C0C0"/>
                  </a:outerShdw>
                </a:effectLst>
                <a:latin typeface="Lucida Handwriting" pitchFamily="66" charset="0"/>
              </a:rPr>
              <a:t>Mohamed Ahmed Ebrahim</a:t>
            </a:r>
          </a:p>
        </p:txBody>
      </p:sp>
      <p:pic>
        <p:nvPicPr>
          <p:cNvPr id="71687" name="Picture 7" descr="fab0e1822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362325" y="3205166"/>
            <a:ext cx="201612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95657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6195"/>
                                        </p:tgtEl>
                                        <p:attrNameLst>
                                          <p:attrName>style.visibility</p:attrName>
                                        </p:attrNameLst>
                                      </p:cBhvr>
                                      <p:to>
                                        <p:strVal val="visible"/>
                                      </p:to>
                                    </p:set>
                                    <p:anim calcmode="lin" valueType="num">
                                      <p:cBhvr>
                                        <p:cTn id="7" dur="2000" fill="hold"/>
                                        <p:tgtEl>
                                          <p:spTgt spid="136195"/>
                                        </p:tgtEl>
                                        <p:attrNameLst>
                                          <p:attrName>ppt_w</p:attrName>
                                        </p:attrNameLst>
                                      </p:cBhvr>
                                      <p:tavLst>
                                        <p:tav tm="0">
                                          <p:val>
                                            <p:fltVal val="0"/>
                                          </p:val>
                                        </p:tav>
                                        <p:tav tm="100000">
                                          <p:val>
                                            <p:strVal val="#ppt_w"/>
                                          </p:val>
                                        </p:tav>
                                      </p:tavLst>
                                    </p:anim>
                                    <p:anim calcmode="lin" valueType="num">
                                      <p:cBhvr>
                                        <p:cTn id="8" dur="2000" fill="hold"/>
                                        <p:tgtEl>
                                          <p:spTgt spid="13619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000"/>
                            </p:stCondLst>
                            <p:childTnLst>
                              <p:par>
                                <p:cTn id="10" presetID="27" presetClass="entr" presetSubtype="0" fill="hold" grpId="0" nodeType="afterEffect">
                                  <p:stCondLst>
                                    <p:cond delay="0"/>
                                  </p:stCondLst>
                                  <p:iterate type="lt">
                                    <p:tmPct val="50000"/>
                                  </p:iterate>
                                  <p:childTnLst>
                                    <p:set>
                                      <p:cBhvr>
                                        <p:cTn id="11" dur="1" fill="hold">
                                          <p:stCondLst>
                                            <p:cond delay="0"/>
                                          </p:stCondLst>
                                        </p:cTn>
                                        <p:tgtEl>
                                          <p:spTgt spid="136198"/>
                                        </p:tgtEl>
                                        <p:attrNameLst>
                                          <p:attrName>style.visibility</p:attrName>
                                        </p:attrNameLst>
                                      </p:cBhvr>
                                      <p:to>
                                        <p:strVal val="visible"/>
                                      </p:to>
                                    </p:set>
                                    <p:anim calcmode="discrete" valueType="clr">
                                      <p:cBhvr override="childStyle">
                                        <p:cTn id="12" dur="500"/>
                                        <p:tgtEl>
                                          <p:spTgt spid="136198"/>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136198"/>
                                        </p:tgtEl>
                                        <p:attrNameLst>
                                          <p:attrName>fillcolor</p:attrName>
                                        </p:attrNameLst>
                                      </p:cBhvr>
                                      <p:tavLst>
                                        <p:tav tm="0">
                                          <p:val>
                                            <p:clrVal>
                                              <a:schemeClr val="accent2"/>
                                            </p:clrVal>
                                          </p:val>
                                        </p:tav>
                                        <p:tav tm="50000">
                                          <p:val>
                                            <p:clrVal>
                                              <a:schemeClr val="hlink"/>
                                            </p:clrVal>
                                          </p:val>
                                        </p:tav>
                                      </p:tavLst>
                                    </p:anim>
                                    <p:set>
                                      <p:cBhvr>
                                        <p:cTn id="14" dur="500"/>
                                        <p:tgtEl>
                                          <p:spTgt spid="13619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animBg="1"/>
      <p:bldP spid="1361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1" name="WordArt 5"/>
          <p:cNvSpPr>
            <a:spLocks noChangeArrowheads="1" noChangeShapeType="1" noTextEdit="1"/>
          </p:cNvSpPr>
          <p:nvPr/>
        </p:nvSpPr>
        <p:spPr bwMode="auto">
          <a:xfrm>
            <a:off x="1508760" y="2826808"/>
            <a:ext cx="6172200" cy="1114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7200" kern="10" dirty="0" smtClean="0">
                <a:solidFill>
                  <a:schemeClr val="tx2"/>
                </a:solidFill>
                <a:effectLst>
                  <a:outerShdw dist="35921" dir="2700000" algn="ctr" rotWithShape="0">
                    <a:srgbClr val="C0C0C0">
                      <a:alpha val="80000"/>
                    </a:srgbClr>
                  </a:outerShdw>
                </a:effectLst>
                <a:latin typeface="Monotype Corsiva"/>
              </a:rPr>
              <a:t>BODE PLOT</a:t>
            </a:r>
            <a:endParaRPr lang="ar-EG" sz="7200" kern="10" dirty="0">
              <a:solidFill>
                <a:schemeClr val="tx2"/>
              </a:solidFill>
              <a:effectLst>
                <a:outerShdw dist="35921" dir="2700000" algn="ctr" rotWithShape="0">
                  <a:srgbClr val="C0C0C0">
                    <a:alpha val="80000"/>
                  </a:srgbClr>
                </a:outerShdw>
              </a:effectLst>
              <a:latin typeface="Monotype Corsiva"/>
            </a:endParaRPr>
          </a:p>
        </p:txBody>
      </p:sp>
      <p:pic>
        <p:nvPicPr>
          <p:cNvPr id="137233" name="Picture 17"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0763" y="5486400"/>
            <a:ext cx="4443412"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37234"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5486400"/>
            <a:ext cx="521970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37236" name="Picture 20" descr="raull5">
            <a:hlinkClick r:id="rId3" action="ppaction://hlinkfile"/>
          </p:cNvPr>
          <p:cNvPicPr>
            <a:picLocks noGrp="1" noChangeAspect="1" noChangeArrowheads="1" noCrop="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101598" y="511168"/>
            <a:ext cx="1741487" cy="1244600"/>
          </a:xfrm>
          <a:prstGeom prst="rect">
            <a:avLst/>
          </a:prstGeom>
        </p:spPr>
      </p:pic>
      <p:pic>
        <p:nvPicPr>
          <p:cNvPr id="11" name="Picture 20" descr="raull5">
            <a:hlinkClick r:id="rId3" action="ppaction://hlinkfile"/>
          </p:cNvPr>
          <p:cNvPicPr>
            <a:picLocks noGrp="1" noChangeAspect="1" noChangeArrowheads="1" noCrop="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7301829" y="511169"/>
            <a:ext cx="1741487" cy="1244600"/>
          </a:xfrm>
          <a:prstGeom prst="rect">
            <a:avLst/>
          </a:prstGeom>
        </p:spPr>
      </p:pic>
    </p:spTree>
    <p:extLst>
      <p:ext uri="{BB962C8B-B14F-4D97-AF65-F5344CB8AC3E}">
        <p14:creationId xmlns:p14="http://schemas.microsoft.com/office/powerpoint/2010/main" val="371410149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219200" y="838200"/>
            <a:ext cx="54006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3200" dirty="0">
                <a:latin typeface="Tahoma" pitchFamily="34" charset="0"/>
              </a:rPr>
              <a:t>Magnitude Bode plot of </a:t>
            </a:r>
          </a:p>
        </p:txBody>
      </p:sp>
      <p:graphicFrame>
        <p:nvGraphicFramePr>
          <p:cNvPr id="55299" name="Object 3"/>
          <p:cNvGraphicFramePr>
            <a:graphicFrameLocks noChangeAspect="1"/>
          </p:cNvGraphicFramePr>
          <p:nvPr>
            <p:extLst>
              <p:ext uri="{D42A27DB-BD31-4B8C-83A1-F6EECF244321}">
                <p14:modId xmlns:p14="http://schemas.microsoft.com/office/powerpoint/2010/main" val="50811038"/>
              </p:ext>
            </p:extLst>
          </p:nvPr>
        </p:nvGraphicFramePr>
        <p:xfrm>
          <a:off x="5780088" y="685800"/>
          <a:ext cx="1947862" cy="1004888"/>
        </p:xfrm>
        <a:graphic>
          <a:graphicData uri="http://schemas.openxmlformats.org/presentationml/2006/ole">
            <mc:AlternateContent xmlns:mc="http://schemas.openxmlformats.org/markup-compatibility/2006">
              <mc:Choice xmlns:v="urn:schemas-microsoft-com:vml" Requires="v">
                <p:oleObj spid="_x0000_s5147" name="Equation" r:id="rId3" imgW="1079280" imgH="558720" progId="Equation.DSMT4">
                  <p:embed/>
                </p:oleObj>
              </mc:Choice>
              <mc:Fallback>
                <p:oleObj name="Equation" r:id="rId3" imgW="1079280" imgH="558720" progId="Equation.DSMT4">
                  <p:embed/>
                  <p:pic>
                    <p:nvPicPr>
                      <p:cNvPr id="0" name=""/>
                      <p:cNvPicPr>
                        <a:picLocks noChangeAspect="1" noChangeArrowheads="1"/>
                      </p:cNvPicPr>
                      <p:nvPr/>
                    </p:nvPicPr>
                    <p:blipFill>
                      <a:blip r:embed="rId4"/>
                      <a:srcRect/>
                      <a:stretch>
                        <a:fillRect/>
                      </a:stretch>
                    </p:blipFill>
                    <p:spPr bwMode="auto">
                      <a:xfrm>
                        <a:off x="5780088" y="685800"/>
                        <a:ext cx="1947862"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5300"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7692" t="3419" r="6411" b="3932"/>
          <a:stretch/>
        </p:blipFill>
        <p:spPr bwMode="auto">
          <a:xfrm>
            <a:off x="48252" y="1950721"/>
            <a:ext cx="6184908" cy="464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02" name="Text Box 6"/>
          <p:cNvSpPr txBox="1">
            <a:spLocks noChangeArrowheads="1"/>
          </p:cNvSpPr>
          <p:nvPr/>
        </p:nvSpPr>
        <p:spPr bwMode="auto">
          <a:xfrm>
            <a:off x="6477000" y="2133600"/>
            <a:ext cx="2447925" cy="2182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a:solidFill>
                  <a:schemeClr val="hlink"/>
                </a:solidFill>
                <a:latin typeface="Tahoma" pitchFamily="34" charset="0"/>
              </a:rPr>
              <a:t>-- </a:t>
            </a:r>
            <a:r>
              <a:rPr lang="tr-TR" altLang="ar-EG">
                <a:latin typeface="Tahoma" pitchFamily="34" charset="0"/>
              </a:rPr>
              <a:t>20log</a:t>
            </a:r>
            <a:r>
              <a:rPr lang="tr-TR" altLang="ar-EG" baseline="-25000">
                <a:latin typeface="Tahoma" pitchFamily="34" charset="0"/>
              </a:rPr>
              <a:t>10</a:t>
            </a:r>
            <a:r>
              <a:rPr lang="tr-TR" altLang="ar-EG">
                <a:latin typeface="Tahoma" pitchFamily="34" charset="0"/>
              </a:rPr>
              <a:t>(1+jω/0.1)</a:t>
            </a:r>
          </a:p>
          <a:p>
            <a:pPr>
              <a:spcBef>
                <a:spcPct val="50000"/>
              </a:spcBef>
            </a:pPr>
            <a:r>
              <a:rPr lang="tr-TR" altLang="ar-EG">
                <a:solidFill>
                  <a:srgbClr val="00FF00"/>
                </a:solidFill>
                <a:latin typeface="Tahoma" pitchFamily="34" charset="0"/>
              </a:rPr>
              <a:t>-- </a:t>
            </a:r>
            <a:r>
              <a:rPr lang="tr-TR" altLang="ar-EG">
                <a:latin typeface="Tahoma" pitchFamily="34" charset="0"/>
              </a:rPr>
              <a:t>-20log</a:t>
            </a:r>
            <a:r>
              <a:rPr lang="tr-TR" altLang="ar-EG" baseline="-25000">
                <a:latin typeface="Tahoma" pitchFamily="34" charset="0"/>
              </a:rPr>
              <a:t>10</a:t>
            </a:r>
            <a:r>
              <a:rPr lang="tr-TR" altLang="ar-EG">
                <a:latin typeface="Tahoma" pitchFamily="34" charset="0"/>
              </a:rPr>
              <a:t>(1+jω/5)</a:t>
            </a:r>
          </a:p>
          <a:p>
            <a:pPr>
              <a:spcBef>
                <a:spcPct val="50000"/>
              </a:spcBef>
            </a:pPr>
            <a:r>
              <a:rPr lang="tr-TR" altLang="ar-EG">
                <a:solidFill>
                  <a:schemeClr val="folHlink"/>
                </a:solidFill>
                <a:latin typeface="Tahoma" pitchFamily="34" charset="0"/>
              </a:rPr>
              <a:t>-- </a:t>
            </a:r>
            <a:r>
              <a:rPr lang="tr-TR" altLang="ar-EG">
                <a:latin typeface="Tahoma" pitchFamily="34" charset="0"/>
              </a:rPr>
              <a:t>-20log</a:t>
            </a:r>
            <a:r>
              <a:rPr lang="tr-TR" altLang="ar-EG" baseline="-25000">
                <a:latin typeface="Tahoma" pitchFamily="34" charset="0"/>
              </a:rPr>
              <a:t>10</a:t>
            </a:r>
            <a:r>
              <a:rPr lang="tr-TR" altLang="ar-EG">
                <a:latin typeface="Tahoma" pitchFamily="34" charset="0"/>
              </a:rPr>
              <a:t>(ω)</a:t>
            </a:r>
          </a:p>
          <a:p>
            <a:pPr>
              <a:spcBef>
                <a:spcPct val="50000"/>
              </a:spcBef>
            </a:pPr>
            <a:r>
              <a:rPr lang="tr-TR" altLang="ar-EG">
                <a:solidFill>
                  <a:srgbClr val="CC0099"/>
                </a:solidFill>
                <a:latin typeface="Tahoma" pitchFamily="34" charset="0"/>
              </a:rPr>
              <a:t>-- </a:t>
            </a:r>
            <a:r>
              <a:rPr lang="tr-TR" altLang="ar-EG">
                <a:latin typeface="Tahoma" pitchFamily="34" charset="0"/>
              </a:rPr>
              <a:t>20log</a:t>
            </a:r>
            <a:r>
              <a:rPr lang="tr-TR" altLang="ar-EG" baseline="-25000">
                <a:latin typeface="Tahoma" pitchFamily="34" charset="0"/>
              </a:rPr>
              <a:t>10</a:t>
            </a:r>
            <a:r>
              <a:rPr lang="tr-TR" altLang="ar-EG">
                <a:latin typeface="Tahoma" pitchFamily="34" charset="0"/>
              </a:rPr>
              <a:t>(√10)</a:t>
            </a:r>
          </a:p>
          <a:p>
            <a:pPr>
              <a:spcBef>
                <a:spcPct val="50000"/>
              </a:spcBef>
            </a:pPr>
            <a:r>
              <a:rPr lang="tr-TR" altLang="ar-EG" sz="2400">
                <a:latin typeface="Tahoma" pitchFamily="34" charset="0"/>
              </a:rPr>
              <a:t>-- </a:t>
            </a:r>
            <a:r>
              <a:rPr lang="tr-TR" altLang="ar-EG">
                <a:latin typeface="Tahoma" pitchFamily="34" charset="0"/>
              </a:rPr>
              <a:t>20log</a:t>
            </a:r>
            <a:r>
              <a:rPr lang="tr-TR" altLang="ar-EG" baseline="-25000">
                <a:latin typeface="Tahoma" pitchFamily="34" charset="0"/>
              </a:rPr>
              <a:t>10</a:t>
            </a:r>
            <a:r>
              <a:rPr lang="tr-TR" altLang="ar-EG">
                <a:latin typeface="Tahoma" pitchFamily="34" charset="0"/>
              </a:rPr>
              <a:t>|H(jω)|</a:t>
            </a:r>
            <a:endParaRPr lang="tr-TR" altLang="ar-EG" sz="2400">
              <a:latin typeface="Tahoma" pitchFamily="34" charset="0"/>
            </a:endParaRPr>
          </a:p>
        </p:txBody>
      </p:sp>
    </p:spTree>
    <p:extLst>
      <p:ext uri="{BB962C8B-B14F-4D97-AF65-F5344CB8AC3E}">
        <p14:creationId xmlns:p14="http://schemas.microsoft.com/office/powerpoint/2010/main" val="839056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0" y="381000"/>
            <a:ext cx="46085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EG" sz="3600">
                <a:solidFill>
                  <a:srgbClr val="0033CC"/>
                </a:solidFill>
                <a:latin typeface="Tahoma" pitchFamily="34" charset="0"/>
              </a:rPr>
              <a:t>EXAMPLE</a:t>
            </a:r>
          </a:p>
        </p:txBody>
      </p:sp>
      <p:sp>
        <p:nvSpPr>
          <p:cNvPr id="56323" name="Oval 3"/>
          <p:cNvSpPr>
            <a:spLocks noChangeArrowheads="1"/>
          </p:cNvSpPr>
          <p:nvPr/>
        </p:nvSpPr>
        <p:spPr bwMode="auto">
          <a:xfrm>
            <a:off x="900113" y="2349500"/>
            <a:ext cx="503237" cy="503238"/>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56324" name="Text Box 4"/>
          <p:cNvSpPr txBox="1">
            <a:spLocks noChangeArrowheads="1"/>
          </p:cNvSpPr>
          <p:nvPr/>
        </p:nvSpPr>
        <p:spPr bwMode="auto">
          <a:xfrm>
            <a:off x="971550" y="2349500"/>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a:t>
            </a:r>
          </a:p>
        </p:txBody>
      </p:sp>
      <p:sp>
        <p:nvSpPr>
          <p:cNvPr id="56325" name="Line 5"/>
          <p:cNvSpPr>
            <a:spLocks noChangeShapeType="1"/>
          </p:cNvSpPr>
          <p:nvPr/>
        </p:nvSpPr>
        <p:spPr bwMode="auto">
          <a:xfrm>
            <a:off x="1042988" y="2708275"/>
            <a:ext cx="215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26" name="Line 6"/>
          <p:cNvSpPr>
            <a:spLocks noChangeShapeType="1"/>
          </p:cNvSpPr>
          <p:nvPr/>
        </p:nvSpPr>
        <p:spPr bwMode="auto">
          <a:xfrm flipV="1">
            <a:off x="1116013" y="2133600"/>
            <a:ext cx="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27" name="Line 7"/>
          <p:cNvSpPr>
            <a:spLocks noChangeShapeType="1"/>
          </p:cNvSpPr>
          <p:nvPr/>
        </p:nvSpPr>
        <p:spPr bwMode="auto">
          <a:xfrm>
            <a:off x="1116013" y="2133600"/>
            <a:ext cx="2873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28" name="Line 8"/>
          <p:cNvSpPr>
            <a:spLocks noChangeShapeType="1"/>
          </p:cNvSpPr>
          <p:nvPr/>
        </p:nvSpPr>
        <p:spPr bwMode="auto">
          <a:xfrm>
            <a:off x="2268538" y="2133600"/>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grpSp>
        <p:nvGrpSpPr>
          <p:cNvPr id="56329" name="Group 9"/>
          <p:cNvGrpSpPr>
            <a:grpSpLocks/>
          </p:cNvGrpSpPr>
          <p:nvPr/>
        </p:nvGrpSpPr>
        <p:grpSpPr bwMode="auto">
          <a:xfrm>
            <a:off x="3060700" y="2420938"/>
            <a:ext cx="144463" cy="574675"/>
            <a:chOff x="793" y="2160"/>
            <a:chExt cx="91" cy="362"/>
          </a:xfrm>
        </p:grpSpPr>
        <p:sp>
          <p:nvSpPr>
            <p:cNvPr id="56330" name="Line 10"/>
            <p:cNvSpPr>
              <a:spLocks noChangeShapeType="1"/>
            </p:cNvSpPr>
            <p:nvPr/>
          </p:nvSpPr>
          <p:spPr bwMode="auto">
            <a:xfrm>
              <a:off x="793" y="2160"/>
              <a:ext cx="91" cy="91"/>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31" name="Line 11"/>
            <p:cNvSpPr>
              <a:spLocks noChangeShapeType="1"/>
            </p:cNvSpPr>
            <p:nvPr/>
          </p:nvSpPr>
          <p:spPr bwMode="auto">
            <a:xfrm flipH="1">
              <a:off x="793" y="2251"/>
              <a:ext cx="91" cy="9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32" name="Line 12"/>
            <p:cNvSpPr>
              <a:spLocks noChangeShapeType="1"/>
            </p:cNvSpPr>
            <p:nvPr/>
          </p:nvSpPr>
          <p:spPr bwMode="auto">
            <a:xfrm>
              <a:off x="793" y="2341"/>
              <a:ext cx="91" cy="91"/>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33" name="Line 13"/>
            <p:cNvSpPr>
              <a:spLocks noChangeShapeType="1"/>
            </p:cNvSpPr>
            <p:nvPr/>
          </p:nvSpPr>
          <p:spPr bwMode="auto">
            <a:xfrm flipH="1">
              <a:off x="793" y="2432"/>
              <a:ext cx="91" cy="9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grpSp>
      <p:sp>
        <p:nvSpPr>
          <p:cNvPr id="56334" name="Line 14"/>
          <p:cNvSpPr>
            <a:spLocks noChangeShapeType="1"/>
          </p:cNvSpPr>
          <p:nvPr/>
        </p:nvSpPr>
        <p:spPr bwMode="auto">
          <a:xfrm>
            <a:off x="3060700" y="2133600"/>
            <a:ext cx="0" cy="2873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35" name="Line 15"/>
          <p:cNvSpPr>
            <a:spLocks noChangeShapeType="1"/>
          </p:cNvSpPr>
          <p:nvPr/>
        </p:nvSpPr>
        <p:spPr bwMode="auto">
          <a:xfrm>
            <a:off x="3059113" y="2997200"/>
            <a:ext cx="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36" name="Line 16"/>
          <p:cNvSpPr>
            <a:spLocks noChangeShapeType="1"/>
          </p:cNvSpPr>
          <p:nvPr/>
        </p:nvSpPr>
        <p:spPr bwMode="auto">
          <a:xfrm flipH="1">
            <a:off x="1187450" y="3213100"/>
            <a:ext cx="11525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37" name="Line 17"/>
          <p:cNvSpPr>
            <a:spLocks noChangeShapeType="1"/>
          </p:cNvSpPr>
          <p:nvPr/>
        </p:nvSpPr>
        <p:spPr bwMode="auto">
          <a:xfrm>
            <a:off x="1187450" y="28527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38" name="Text Box 18"/>
          <p:cNvSpPr txBox="1">
            <a:spLocks noChangeArrowheads="1"/>
          </p:cNvSpPr>
          <p:nvPr/>
        </p:nvSpPr>
        <p:spPr bwMode="auto">
          <a:xfrm>
            <a:off x="2627313" y="2492375"/>
            <a:ext cx="576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11</a:t>
            </a:r>
            <a:r>
              <a:rPr lang="el-GR" altLang="ar-EG" sz="1600">
                <a:latin typeface="Tahoma" pitchFamily="34" charset="0"/>
              </a:rPr>
              <a:t>Ω</a:t>
            </a:r>
          </a:p>
        </p:txBody>
      </p:sp>
      <p:sp>
        <p:nvSpPr>
          <p:cNvPr id="56339" name="Text Box 19"/>
          <p:cNvSpPr txBox="1">
            <a:spLocks noChangeArrowheads="1"/>
          </p:cNvSpPr>
          <p:nvPr/>
        </p:nvSpPr>
        <p:spPr bwMode="auto">
          <a:xfrm>
            <a:off x="539750" y="23495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v</a:t>
            </a:r>
            <a:r>
              <a:rPr lang="tr-TR" altLang="ar-EG" sz="1600" baseline="-25000">
                <a:latin typeface="Tahoma" pitchFamily="34" charset="0"/>
              </a:rPr>
              <a:t>i</a:t>
            </a:r>
            <a:endParaRPr lang="tr-TR" altLang="ar-EG" sz="1600">
              <a:latin typeface="Tahoma" pitchFamily="34" charset="0"/>
            </a:endParaRPr>
          </a:p>
        </p:txBody>
      </p:sp>
      <p:sp>
        <p:nvSpPr>
          <p:cNvPr id="56340" name="Text Box 20"/>
          <p:cNvSpPr txBox="1">
            <a:spLocks noChangeArrowheads="1"/>
          </p:cNvSpPr>
          <p:nvPr/>
        </p:nvSpPr>
        <p:spPr bwMode="auto">
          <a:xfrm>
            <a:off x="3132138" y="2205038"/>
            <a:ext cx="288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a:t>
            </a:r>
          </a:p>
        </p:txBody>
      </p:sp>
      <p:sp>
        <p:nvSpPr>
          <p:cNvPr id="56341" name="Text Box 21"/>
          <p:cNvSpPr txBox="1">
            <a:spLocks noChangeArrowheads="1"/>
          </p:cNvSpPr>
          <p:nvPr/>
        </p:nvSpPr>
        <p:spPr bwMode="auto">
          <a:xfrm>
            <a:off x="3132138" y="2420938"/>
            <a:ext cx="5032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v</a:t>
            </a:r>
            <a:r>
              <a:rPr lang="tr-TR" altLang="ar-EG" sz="1600" baseline="-25000">
                <a:latin typeface="Tahoma" pitchFamily="34" charset="0"/>
              </a:rPr>
              <a:t>o</a:t>
            </a:r>
            <a:endParaRPr lang="tr-TR" altLang="ar-EG" sz="1600">
              <a:latin typeface="Tahoma" pitchFamily="34" charset="0"/>
            </a:endParaRPr>
          </a:p>
        </p:txBody>
      </p:sp>
      <p:sp>
        <p:nvSpPr>
          <p:cNvPr id="56342" name="Line 22"/>
          <p:cNvSpPr>
            <a:spLocks noChangeShapeType="1"/>
          </p:cNvSpPr>
          <p:nvPr/>
        </p:nvSpPr>
        <p:spPr bwMode="auto">
          <a:xfrm>
            <a:off x="3276600" y="2924175"/>
            <a:ext cx="144463"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43" name="Line 23"/>
          <p:cNvSpPr>
            <a:spLocks noChangeShapeType="1"/>
          </p:cNvSpPr>
          <p:nvPr/>
        </p:nvSpPr>
        <p:spPr bwMode="auto">
          <a:xfrm>
            <a:off x="2700338" y="19891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44" name="Line 24"/>
          <p:cNvSpPr>
            <a:spLocks noChangeShapeType="1"/>
          </p:cNvSpPr>
          <p:nvPr/>
        </p:nvSpPr>
        <p:spPr bwMode="auto">
          <a:xfrm>
            <a:off x="2771775" y="19891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45" name="Line 25"/>
          <p:cNvSpPr>
            <a:spLocks noChangeShapeType="1"/>
          </p:cNvSpPr>
          <p:nvPr/>
        </p:nvSpPr>
        <p:spPr bwMode="auto">
          <a:xfrm>
            <a:off x="1403350" y="2133600"/>
            <a:ext cx="2159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46" name="Line 26"/>
          <p:cNvSpPr>
            <a:spLocks noChangeShapeType="1"/>
          </p:cNvSpPr>
          <p:nvPr/>
        </p:nvSpPr>
        <p:spPr bwMode="auto">
          <a:xfrm flipH="1">
            <a:off x="2771775" y="2133600"/>
            <a:ext cx="2873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47" name="Freeform 27"/>
          <p:cNvSpPr>
            <a:spLocks/>
          </p:cNvSpPr>
          <p:nvPr/>
        </p:nvSpPr>
        <p:spPr bwMode="auto">
          <a:xfrm>
            <a:off x="1677988" y="2087563"/>
            <a:ext cx="517525" cy="117475"/>
          </a:xfrm>
          <a:custGeom>
            <a:avLst/>
            <a:gdLst>
              <a:gd name="T0" fmla="*/ 0 w 326"/>
              <a:gd name="T1" fmla="*/ 30 h 74"/>
              <a:gd name="T2" fmla="*/ 30 w 326"/>
              <a:gd name="T3" fmla="*/ 24 h 74"/>
              <a:gd name="T4" fmla="*/ 36 w 326"/>
              <a:gd name="T5" fmla="*/ 6 h 74"/>
              <a:gd name="T6" fmla="*/ 54 w 326"/>
              <a:gd name="T7" fmla="*/ 0 h 74"/>
              <a:gd name="T8" fmla="*/ 96 w 326"/>
              <a:gd name="T9" fmla="*/ 66 h 74"/>
              <a:gd name="T10" fmla="*/ 78 w 326"/>
              <a:gd name="T11" fmla="*/ 60 h 74"/>
              <a:gd name="T12" fmla="*/ 96 w 326"/>
              <a:gd name="T13" fmla="*/ 24 h 74"/>
              <a:gd name="T14" fmla="*/ 132 w 326"/>
              <a:gd name="T15" fmla="*/ 12 h 74"/>
              <a:gd name="T16" fmla="*/ 132 w 326"/>
              <a:gd name="T17" fmla="*/ 72 h 74"/>
              <a:gd name="T18" fmla="*/ 144 w 326"/>
              <a:gd name="T19" fmla="*/ 18 h 74"/>
              <a:gd name="T20" fmla="*/ 180 w 326"/>
              <a:gd name="T21" fmla="*/ 6 h 74"/>
              <a:gd name="T22" fmla="*/ 198 w 326"/>
              <a:gd name="T23" fmla="*/ 18 h 74"/>
              <a:gd name="T24" fmla="*/ 192 w 326"/>
              <a:gd name="T25" fmla="*/ 66 h 74"/>
              <a:gd name="T26" fmla="*/ 204 w 326"/>
              <a:gd name="T27" fmla="*/ 18 h 74"/>
              <a:gd name="T28" fmla="*/ 222 w 326"/>
              <a:gd name="T29" fmla="*/ 12 h 74"/>
              <a:gd name="T30" fmla="*/ 252 w 326"/>
              <a:gd name="T31" fmla="*/ 24 h 74"/>
              <a:gd name="T32" fmla="*/ 282 w 326"/>
              <a:gd name="T33" fmla="*/ 30 h 74"/>
              <a:gd name="T34" fmla="*/ 318 w 326"/>
              <a:gd name="T35" fmla="*/ 66 h 74"/>
              <a:gd name="T36" fmla="*/ 315 w 326"/>
              <a:gd name="T37"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6" h="74">
                <a:moveTo>
                  <a:pt x="0" y="30"/>
                </a:moveTo>
                <a:cubicBezTo>
                  <a:pt x="10" y="28"/>
                  <a:pt x="22" y="30"/>
                  <a:pt x="30" y="24"/>
                </a:cubicBezTo>
                <a:cubicBezTo>
                  <a:pt x="35" y="20"/>
                  <a:pt x="32" y="10"/>
                  <a:pt x="36" y="6"/>
                </a:cubicBezTo>
                <a:cubicBezTo>
                  <a:pt x="40" y="2"/>
                  <a:pt x="48" y="2"/>
                  <a:pt x="54" y="0"/>
                </a:cubicBezTo>
                <a:cubicBezTo>
                  <a:pt x="106" y="10"/>
                  <a:pt x="103" y="9"/>
                  <a:pt x="96" y="66"/>
                </a:cubicBezTo>
                <a:cubicBezTo>
                  <a:pt x="90" y="64"/>
                  <a:pt x="81" y="66"/>
                  <a:pt x="78" y="60"/>
                </a:cubicBezTo>
                <a:cubicBezTo>
                  <a:pt x="75" y="54"/>
                  <a:pt x="93" y="26"/>
                  <a:pt x="96" y="24"/>
                </a:cubicBezTo>
                <a:cubicBezTo>
                  <a:pt x="107" y="17"/>
                  <a:pt x="132" y="12"/>
                  <a:pt x="132" y="12"/>
                </a:cubicBezTo>
                <a:cubicBezTo>
                  <a:pt x="151" y="41"/>
                  <a:pt x="177" y="57"/>
                  <a:pt x="132" y="72"/>
                </a:cubicBezTo>
                <a:cubicBezTo>
                  <a:pt x="135" y="54"/>
                  <a:pt x="129" y="29"/>
                  <a:pt x="144" y="18"/>
                </a:cubicBezTo>
                <a:cubicBezTo>
                  <a:pt x="154" y="11"/>
                  <a:pt x="180" y="6"/>
                  <a:pt x="180" y="6"/>
                </a:cubicBezTo>
                <a:cubicBezTo>
                  <a:pt x="186" y="10"/>
                  <a:pt x="197" y="11"/>
                  <a:pt x="198" y="18"/>
                </a:cubicBezTo>
                <a:cubicBezTo>
                  <a:pt x="201" y="34"/>
                  <a:pt x="176" y="66"/>
                  <a:pt x="192" y="66"/>
                </a:cubicBezTo>
                <a:cubicBezTo>
                  <a:pt x="208" y="66"/>
                  <a:pt x="200" y="34"/>
                  <a:pt x="204" y="18"/>
                </a:cubicBezTo>
                <a:cubicBezTo>
                  <a:pt x="206" y="12"/>
                  <a:pt x="216" y="14"/>
                  <a:pt x="222" y="12"/>
                </a:cubicBezTo>
                <a:cubicBezTo>
                  <a:pt x="232" y="16"/>
                  <a:pt x="242" y="21"/>
                  <a:pt x="252" y="24"/>
                </a:cubicBezTo>
                <a:cubicBezTo>
                  <a:pt x="262" y="27"/>
                  <a:pt x="275" y="23"/>
                  <a:pt x="282" y="30"/>
                </a:cubicBezTo>
                <a:cubicBezTo>
                  <a:pt x="326" y="74"/>
                  <a:pt x="263" y="66"/>
                  <a:pt x="318" y="66"/>
                </a:cubicBezTo>
                <a:lnTo>
                  <a:pt x="315" y="29"/>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48" name="Line 28"/>
          <p:cNvSpPr>
            <a:spLocks noChangeShapeType="1"/>
          </p:cNvSpPr>
          <p:nvPr/>
        </p:nvSpPr>
        <p:spPr bwMode="auto">
          <a:xfrm flipH="1">
            <a:off x="2195513" y="2133600"/>
            <a:ext cx="730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49" name="Line 29"/>
          <p:cNvSpPr>
            <a:spLocks noChangeShapeType="1"/>
          </p:cNvSpPr>
          <p:nvPr/>
        </p:nvSpPr>
        <p:spPr bwMode="auto">
          <a:xfrm>
            <a:off x="1619250" y="2133600"/>
            <a:ext cx="730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50" name="Line 30"/>
          <p:cNvSpPr>
            <a:spLocks noChangeShapeType="1"/>
          </p:cNvSpPr>
          <p:nvPr/>
        </p:nvSpPr>
        <p:spPr bwMode="auto">
          <a:xfrm>
            <a:off x="2339975" y="3213100"/>
            <a:ext cx="71913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EG"/>
          </a:p>
        </p:txBody>
      </p:sp>
      <p:sp>
        <p:nvSpPr>
          <p:cNvPr id="56351" name="Text Box 31"/>
          <p:cNvSpPr txBox="1">
            <a:spLocks noChangeArrowheads="1"/>
          </p:cNvSpPr>
          <p:nvPr/>
        </p:nvSpPr>
        <p:spPr bwMode="auto">
          <a:xfrm>
            <a:off x="1547813" y="1773238"/>
            <a:ext cx="86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110mH</a:t>
            </a:r>
          </a:p>
        </p:txBody>
      </p:sp>
      <p:sp>
        <p:nvSpPr>
          <p:cNvPr id="56352" name="Text Box 32"/>
          <p:cNvSpPr txBox="1">
            <a:spLocks noChangeArrowheads="1"/>
          </p:cNvSpPr>
          <p:nvPr/>
        </p:nvSpPr>
        <p:spPr bwMode="auto">
          <a:xfrm>
            <a:off x="2484438" y="1773238"/>
            <a:ext cx="7191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1600">
                <a:latin typeface="Tahoma" pitchFamily="34" charset="0"/>
              </a:rPr>
              <a:t>10mF</a:t>
            </a:r>
          </a:p>
        </p:txBody>
      </p:sp>
      <p:graphicFrame>
        <p:nvGraphicFramePr>
          <p:cNvPr id="56353" name="Object 33"/>
          <p:cNvGraphicFramePr>
            <a:graphicFrameLocks noChangeAspect="1"/>
          </p:cNvGraphicFramePr>
          <p:nvPr/>
        </p:nvGraphicFramePr>
        <p:xfrm>
          <a:off x="3154363" y="1371600"/>
          <a:ext cx="5989637" cy="2149475"/>
        </p:xfrm>
        <a:graphic>
          <a:graphicData uri="http://schemas.openxmlformats.org/presentationml/2006/ole">
            <mc:AlternateContent xmlns:mc="http://schemas.openxmlformats.org/markup-compatibility/2006">
              <mc:Choice xmlns:v="urn:schemas-microsoft-com:vml" Requires="v">
                <p:oleObj spid="_x0000_s6196" name="Equation" r:id="rId3" imgW="3327120" imgH="1193760" progId="Equation.DSMT4">
                  <p:embed/>
                </p:oleObj>
              </mc:Choice>
              <mc:Fallback>
                <p:oleObj name="Equation" r:id="rId3" imgW="3327120" imgH="11937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4363" y="1371600"/>
                        <a:ext cx="5989637" cy="214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54" name="Object 34"/>
          <p:cNvGraphicFramePr>
            <a:graphicFrameLocks noChangeAspect="1"/>
          </p:cNvGraphicFramePr>
          <p:nvPr/>
        </p:nvGraphicFramePr>
        <p:xfrm>
          <a:off x="304800" y="4114800"/>
          <a:ext cx="8562975" cy="2217738"/>
        </p:xfrm>
        <a:graphic>
          <a:graphicData uri="http://schemas.openxmlformats.org/presentationml/2006/ole">
            <mc:AlternateContent xmlns:mc="http://schemas.openxmlformats.org/markup-compatibility/2006">
              <mc:Choice xmlns:v="urn:schemas-microsoft-com:vml" Requires="v">
                <p:oleObj spid="_x0000_s6197" name="Equation" r:id="rId5" imgW="5194080" imgH="1346040" progId="Equation.DSMT4">
                  <p:embed/>
                </p:oleObj>
              </mc:Choice>
              <mc:Fallback>
                <p:oleObj name="Equation" r:id="rId5" imgW="5194080" imgH="1346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114800"/>
                        <a:ext cx="8562975" cy="221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72877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916" t="5226" r="6666" b="4219"/>
          <a:stretch/>
        </p:blipFill>
        <p:spPr bwMode="auto">
          <a:xfrm>
            <a:off x="609600" y="548640"/>
            <a:ext cx="7924799"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1027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755650" y="2060575"/>
            <a:ext cx="793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Calculate 20log</a:t>
            </a:r>
            <a:r>
              <a:rPr lang="tr-TR" altLang="ar-EG" sz="2000" b="1" baseline="-25000" dirty="0">
                <a:latin typeface="Tahoma" pitchFamily="34" charset="0"/>
              </a:rPr>
              <a:t>10</a:t>
            </a:r>
            <a:r>
              <a:rPr lang="tr-TR" altLang="ar-EG" sz="2000" b="1" dirty="0">
                <a:latin typeface="Tahoma" pitchFamily="34" charset="0"/>
              </a:rPr>
              <a:t> |H(jω)| at ω=50 rad/s and ω=1000 rad/s</a:t>
            </a:r>
          </a:p>
        </p:txBody>
      </p:sp>
      <p:graphicFrame>
        <p:nvGraphicFramePr>
          <p:cNvPr id="58371" name="Object 3"/>
          <p:cNvGraphicFramePr>
            <a:graphicFrameLocks noChangeAspect="1"/>
          </p:cNvGraphicFramePr>
          <p:nvPr>
            <p:extLst>
              <p:ext uri="{D42A27DB-BD31-4B8C-83A1-F6EECF244321}">
                <p14:modId xmlns:p14="http://schemas.microsoft.com/office/powerpoint/2010/main" val="2027635642"/>
              </p:ext>
            </p:extLst>
          </p:nvPr>
        </p:nvGraphicFramePr>
        <p:xfrm>
          <a:off x="452438" y="2730500"/>
          <a:ext cx="7324725" cy="3048000"/>
        </p:xfrm>
        <a:graphic>
          <a:graphicData uri="http://schemas.openxmlformats.org/presentationml/2006/ole">
            <mc:AlternateContent xmlns:mc="http://schemas.openxmlformats.org/markup-compatibility/2006">
              <mc:Choice xmlns:v="urn:schemas-microsoft-com:vml" Requires="v">
                <p:oleObj spid="_x0000_s7195" name="Equation" r:id="rId3" imgW="3848040" imgH="1600200" progId="Equation.DSMT4">
                  <p:embed/>
                </p:oleObj>
              </mc:Choice>
              <mc:Fallback>
                <p:oleObj name="Equation" r:id="rId3" imgW="3848040" imgH="1600200" progId="Equation.DSMT4">
                  <p:embed/>
                  <p:pic>
                    <p:nvPicPr>
                      <p:cNvPr id="0" name=""/>
                      <p:cNvPicPr>
                        <a:picLocks noChangeAspect="1" noChangeArrowheads="1"/>
                      </p:cNvPicPr>
                      <p:nvPr/>
                    </p:nvPicPr>
                    <p:blipFill>
                      <a:blip r:embed="rId4"/>
                      <a:srcRect/>
                      <a:stretch>
                        <a:fillRect/>
                      </a:stretch>
                    </p:blipFill>
                    <p:spPr bwMode="auto">
                      <a:xfrm>
                        <a:off x="452438" y="2730500"/>
                        <a:ext cx="7324725"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54228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755650" y="2205038"/>
            <a:ext cx="78549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Using the Bode diagram, calculate the amplitude of v</a:t>
            </a:r>
            <a:r>
              <a:rPr lang="tr-TR" altLang="ar-EG" sz="2000" b="1" baseline="-25000" dirty="0">
                <a:latin typeface="Tahoma" pitchFamily="34" charset="0"/>
              </a:rPr>
              <a:t>o </a:t>
            </a:r>
            <a:r>
              <a:rPr lang="tr-TR" altLang="ar-EG" sz="2000" b="1" dirty="0">
                <a:latin typeface="Tahoma" pitchFamily="34" charset="0"/>
              </a:rPr>
              <a:t>if v</a:t>
            </a:r>
            <a:r>
              <a:rPr lang="tr-TR" altLang="ar-EG" sz="2000" b="1" baseline="-25000" dirty="0">
                <a:latin typeface="Tahoma" pitchFamily="34" charset="0"/>
              </a:rPr>
              <a:t>i</a:t>
            </a:r>
            <a:r>
              <a:rPr lang="tr-TR" altLang="ar-EG" sz="2000" b="1" dirty="0">
                <a:latin typeface="Tahoma" pitchFamily="34" charset="0"/>
              </a:rPr>
              <a:t>(t)=5cos(500t+15</a:t>
            </a:r>
            <a:r>
              <a:rPr lang="tr-TR" altLang="ar-EG" sz="2000" b="1" baseline="30000" dirty="0">
                <a:latin typeface="Tahoma" pitchFamily="34" charset="0"/>
              </a:rPr>
              <a:t>0</a:t>
            </a:r>
            <a:r>
              <a:rPr lang="tr-TR" altLang="ar-EG" sz="2000" b="1" dirty="0">
                <a:latin typeface="Tahoma" pitchFamily="34" charset="0"/>
              </a:rPr>
              <a:t>)V.</a:t>
            </a:r>
          </a:p>
        </p:txBody>
      </p:sp>
      <p:sp>
        <p:nvSpPr>
          <p:cNvPr id="59395" name="Text Box 3"/>
          <p:cNvSpPr txBox="1">
            <a:spLocks noChangeArrowheads="1"/>
          </p:cNvSpPr>
          <p:nvPr/>
        </p:nvSpPr>
        <p:spPr bwMode="auto">
          <a:xfrm>
            <a:off x="900113" y="3141663"/>
            <a:ext cx="74437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From the Bode diagram, the value of A</a:t>
            </a:r>
            <a:r>
              <a:rPr lang="tr-TR" altLang="ar-EG" sz="2000" b="1" baseline="-25000" dirty="0">
                <a:latin typeface="Tahoma" pitchFamily="34" charset="0"/>
              </a:rPr>
              <a:t>dB</a:t>
            </a:r>
            <a:r>
              <a:rPr lang="tr-TR" altLang="ar-EG" sz="2000" b="1" dirty="0">
                <a:latin typeface="Tahoma" pitchFamily="34" charset="0"/>
              </a:rPr>
              <a:t> at ω=500 rad/s is approximately -12.5 dB. Therefore,</a:t>
            </a:r>
          </a:p>
        </p:txBody>
      </p:sp>
      <p:graphicFrame>
        <p:nvGraphicFramePr>
          <p:cNvPr id="59396" name="Object 4"/>
          <p:cNvGraphicFramePr>
            <a:graphicFrameLocks noChangeAspect="1"/>
          </p:cNvGraphicFramePr>
          <p:nvPr>
            <p:extLst>
              <p:ext uri="{D42A27DB-BD31-4B8C-83A1-F6EECF244321}">
                <p14:modId xmlns:p14="http://schemas.microsoft.com/office/powerpoint/2010/main" val="58383086"/>
              </p:ext>
            </p:extLst>
          </p:nvPr>
        </p:nvGraphicFramePr>
        <p:xfrm>
          <a:off x="1722438" y="3954463"/>
          <a:ext cx="3317875" cy="609600"/>
        </p:xfrm>
        <a:graphic>
          <a:graphicData uri="http://schemas.openxmlformats.org/presentationml/2006/ole">
            <mc:AlternateContent xmlns:mc="http://schemas.openxmlformats.org/markup-compatibility/2006">
              <mc:Choice xmlns:v="urn:schemas-microsoft-com:vml" Requires="v">
                <p:oleObj spid="_x0000_s8244" name="Equation" r:id="rId3" imgW="1663560" imgH="304560" progId="Equation.DSMT4">
                  <p:embed/>
                </p:oleObj>
              </mc:Choice>
              <mc:Fallback>
                <p:oleObj name="Equation" r:id="rId3" imgW="1663560" imgH="304560" progId="Equation.DSMT4">
                  <p:embed/>
                  <p:pic>
                    <p:nvPicPr>
                      <p:cNvPr id="0" name=""/>
                      <p:cNvPicPr>
                        <a:picLocks noChangeAspect="1" noChangeArrowheads="1"/>
                      </p:cNvPicPr>
                      <p:nvPr/>
                    </p:nvPicPr>
                    <p:blipFill>
                      <a:blip r:embed="rId4"/>
                      <a:srcRect/>
                      <a:stretch>
                        <a:fillRect/>
                      </a:stretch>
                    </p:blipFill>
                    <p:spPr bwMode="auto">
                      <a:xfrm>
                        <a:off x="1722438" y="3954463"/>
                        <a:ext cx="3317875"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397" name="Object 5"/>
          <p:cNvGraphicFramePr>
            <a:graphicFrameLocks noChangeAspect="1"/>
          </p:cNvGraphicFramePr>
          <p:nvPr>
            <p:extLst>
              <p:ext uri="{D42A27DB-BD31-4B8C-83A1-F6EECF244321}">
                <p14:modId xmlns:p14="http://schemas.microsoft.com/office/powerpoint/2010/main" val="1797615222"/>
              </p:ext>
            </p:extLst>
          </p:nvPr>
        </p:nvGraphicFramePr>
        <p:xfrm>
          <a:off x="1425575" y="4856163"/>
          <a:ext cx="4700588" cy="533400"/>
        </p:xfrm>
        <a:graphic>
          <a:graphicData uri="http://schemas.openxmlformats.org/presentationml/2006/ole">
            <mc:AlternateContent xmlns:mc="http://schemas.openxmlformats.org/markup-compatibility/2006">
              <mc:Choice xmlns:v="urn:schemas-microsoft-com:vml" Requires="v">
                <p:oleObj spid="_x0000_s8245" name="Equation" r:id="rId5" imgW="2349360" imgH="266400" progId="Equation.DSMT4">
                  <p:embed/>
                </p:oleObj>
              </mc:Choice>
              <mc:Fallback>
                <p:oleObj name="Equation" r:id="rId5" imgW="2349360" imgH="266400" progId="Equation.DSMT4">
                  <p:embed/>
                  <p:pic>
                    <p:nvPicPr>
                      <p:cNvPr id="0" name=""/>
                      <p:cNvPicPr>
                        <a:picLocks noChangeAspect="1" noChangeArrowheads="1"/>
                      </p:cNvPicPr>
                      <p:nvPr/>
                    </p:nvPicPr>
                    <p:blipFill>
                      <a:blip r:embed="rId6"/>
                      <a:srcRect/>
                      <a:stretch>
                        <a:fillRect/>
                      </a:stretch>
                    </p:blipFill>
                    <p:spPr bwMode="auto">
                      <a:xfrm>
                        <a:off x="1425575" y="4856163"/>
                        <a:ext cx="470058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8014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295400" y="381000"/>
            <a:ext cx="63373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EG" sz="2800">
                <a:solidFill>
                  <a:schemeClr val="bg1"/>
                </a:solidFill>
                <a:latin typeface="Tahoma" pitchFamily="34" charset="0"/>
              </a:rPr>
              <a:t>MORE ACCURATE AMPLITUDE PLOTS</a:t>
            </a:r>
          </a:p>
        </p:txBody>
      </p:sp>
      <p:sp>
        <p:nvSpPr>
          <p:cNvPr id="60419" name="Text Box 3"/>
          <p:cNvSpPr txBox="1">
            <a:spLocks noChangeArrowheads="1"/>
          </p:cNvSpPr>
          <p:nvPr/>
        </p:nvSpPr>
        <p:spPr bwMode="auto">
          <a:xfrm>
            <a:off x="762000" y="1295400"/>
            <a:ext cx="815498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The straight-line plots for first-order poles and zeros can be made more accurate by correcting the amplitude values at the corner frequency, one half the corner frequency, and twice the corner frequency. The actual decibel values at these frequencies</a:t>
            </a:r>
          </a:p>
        </p:txBody>
      </p:sp>
      <p:graphicFrame>
        <p:nvGraphicFramePr>
          <p:cNvPr id="60420" name="Object 4"/>
          <p:cNvGraphicFramePr>
            <a:graphicFrameLocks noChangeAspect="1"/>
          </p:cNvGraphicFramePr>
          <p:nvPr>
            <p:extLst>
              <p:ext uri="{D42A27DB-BD31-4B8C-83A1-F6EECF244321}">
                <p14:modId xmlns:p14="http://schemas.microsoft.com/office/powerpoint/2010/main" val="1306310679"/>
              </p:ext>
            </p:extLst>
          </p:nvPr>
        </p:nvGraphicFramePr>
        <p:xfrm>
          <a:off x="360363" y="3395663"/>
          <a:ext cx="8488362" cy="2062162"/>
        </p:xfrm>
        <a:graphic>
          <a:graphicData uri="http://schemas.openxmlformats.org/presentationml/2006/ole">
            <mc:AlternateContent xmlns:mc="http://schemas.openxmlformats.org/markup-compatibility/2006">
              <mc:Choice xmlns:v="urn:schemas-microsoft-com:vml" Requires="v">
                <p:oleObj spid="_x0000_s9243" name="Equation" r:id="rId3" imgW="3924000" imgH="1028520" progId="Equation.DSMT4">
                  <p:embed/>
                </p:oleObj>
              </mc:Choice>
              <mc:Fallback>
                <p:oleObj name="Equation" r:id="rId3" imgW="3924000" imgH="1028520" progId="Equation.DSMT4">
                  <p:embed/>
                  <p:pic>
                    <p:nvPicPr>
                      <p:cNvPr id="0" name=""/>
                      <p:cNvPicPr>
                        <a:picLocks noChangeAspect="1" noChangeArrowheads="1"/>
                      </p:cNvPicPr>
                      <p:nvPr/>
                    </p:nvPicPr>
                    <p:blipFill>
                      <a:blip r:embed="rId4"/>
                      <a:srcRect/>
                      <a:stretch>
                        <a:fillRect/>
                      </a:stretch>
                    </p:blipFill>
                    <p:spPr bwMode="auto">
                      <a:xfrm>
                        <a:off x="360363" y="3395663"/>
                        <a:ext cx="8488362" cy="206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1" name="Text Box 5"/>
          <p:cNvSpPr txBox="1">
            <a:spLocks noChangeArrowheads="1"/>
          </p:cNvSpPr>
          <p:nvPr/>
        </p:nvSpPr>
        <p:spPr bwMode="auto">
          <a:xfrm>
            <a:off x="827088" y="5589588"/>
            <a:ext cx="76914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EG" sz="2000" b="1" dirty="0">
                <a:latin typeface="Tahoma" pitchFamily="34" charset="0"/>
              </a:rPr>
              <a:t>In these equations, + sign corresponds to a first-order zero, and – sign is for a first-order pole.</a:t>
            </a:r>
          </a:p>
        </p:txBody>
      </p:sp>
    </p:spTree>
    <p:extLst>
      <p:ext uri="{BB962C8B-B14F-4D97-AF65-F5344CB8AC3E}">
        <p14:creationId xmlns:p14="http://schemas.microsoft.com/office/powerpoint/2010/main" val="2987337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3317</TotalTime>
  <Words>708</Words>
  <Application>Microsoft Office PowerPoint</Application>
  <PresentationFormat>On-screen Show (4:3)</PresentationFormat>
  <Paragraphs>96</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Automatic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dc:creator>
  <cp:lastModifiedBy>Dr. Mohamed Ahmed Ebrahim</cp:lastModifiedBy>
  <cp:revision>340</cp:revision>
  <dcterms:created xsi:type="dcterms:W3CDTF">2013-03-07T11:53:14Z</dcterms:created>
  <dcterms:modified xsi:type="dcterms:W3CDTF">2014-12-21T21:11:58Z</dcterms:modified>
</cp:coreProperties>
</file>